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270" r:id="rId3"/>
    <p:sldId id="271" r:id="rId4"/>
    <p:sldId id="268" r:id="rId5"/>
    <p:sldId id="273" r:id="rId6"/>
    <p:sldId id="274" r:id="rId7"/>
    <p:sldId id="275" r:id="rId8"/>
    <p:sldId id="276" r:id="rId9"/>
    <p:sldId id="277" r:id="rId10"/>
    <p:sldId id="307" r:id="rId11"/>
    <p:sldId id="279" r:id="rId12"/>
    <p:sldId id="308" r:id="rId13"/>
    <p:sldId id="280" r:id="rId14"/>
    <p:sldId id="281" r:id="rId15"/>
    <p:sldId id="283" r:id="rId16"/>
    <p:sldId id="284" r:id="rId17"/>
    <p:sldId id="290" r:id="rId18"/>
    <p:sldId id="291" r:id="rId19"/>
    <p:sldId id="309" r:id="rId20"/>
    <p:sldId id="311" r:id="rId21"/>
    <p:sldId id="293" r:id="rId22"/>
    <p:sldId id="294" r:id="rId23"/>
    <p:sldId id="296" r:id="rId24"/>
    <p:sldId id="297" r:id="rId25"/>
    <p:sldId id="298" r:id="rId26"/>
    <p:sldId id="299" r:id="rId27"/>
    <p:sldId id="300" r:id="rId28"/>
    <p:sldId id="310" r:id="rId29"/>
    <p:sldId id="301" r:id="rId30"/>
    <p:sldId id="302" r:id="rId31"/>
    <p:sldId id="303" r:id="rId32"/>
    <p:sldId id="304" r:id="rId33"/>
    <p:sldId id="305" r:id="rId34"/>
    <p:sldId id="306" r:id="rId35"/>
  </p:sldIdLst>
  <p:sldSz cx="9144000" cy="5143500" type="screen16x9"/>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098" algn="l" rtl="0" fontAlgn="base">
      <a:spcBef>
        <a:spcPct val="0"/>
      </a:spcBef>
      <a:spcAft>
        <a:spcPct val="0"/>
      </a:spcAft>
      <a:defRPr kern="1200">
        <a:solidFill>
          <a:schemeClr val="tx1"/>
        </a:solidFill>
        <a:latin typeface="Arial" charset="0"/>
        <a:ea typeface="+mn-ea"/>
        <a:cs typeface="Arial" charset="0"/>
      </a:defRPr>
    </a:lvl2pPr>
    <a:lvl3pPr marL="914197" algn="l" rtl="0" fontAlgn="base">
      <a:spcBef>
        <a:spcPct val="0"/>
      </a:spcBef>
      <a:spcAft>
        <a:spcPct val="0"/>
      </a:spcAft>
      <a:defRPr kern="1200">
        <a:solidFill>
          <a:schemeClr val="tx1"/>
        </a:solidFill>
        <a:latin typeface="Arial" charset="0"/>
        <a:ea typeface="+mn-ea"/>
        <a:cs typeface="Arial" charset="0"/>
      </a:defRPr>
    </a:lvl3pPr>
    <a:lvl4pPr marL="1371295" algn="l" rtl="0" fontAlgn="base">
      <a:spcBef>
        <a:spcPct val="0"/>
      </a:spcBef>
      <a:spcAft>
        <a:spcPct val="0"/>
      </a:spcAft>
      <a:defRPr kern="1200">
        <a:solidFill>
          <a:schemeClr val="tx1"/>
        </a:solidFill>
        <a:latin typeface="Arial" charset="0"/>
        <a:ea typeface="+mn-ea"/>
        <a:cs typeface="Arial" charset="0"/>
      </a:defRPr>
    </a:lvl4pPr>
    <a:lvl5pPr marL="1828393" algn="l" rtl="0" fontAlgn="base">
      <a:spcBef>
        <a:spcPct val="0"/>
      </a:spcBef>
      <a:spcAft>
        <a:spcPct val="0"/>
      </a:spcAft>
      <a:defRPr kern="1200">
        <a:solidFill>
          <a:schemeClr val="tx1"/>
        </a:solidFill>
        <a:latin typeface="Arial" charset="0"/>
        <a:ea typeface="+mn-ea"/>
        <a:cs typeface="Arial" charset="0"/>
      </a:defRPr>
    </a:lvl5pPr>
    <a:lvl6pPr marL="2285492" algn="l" defTabSz="914197" rtl="0" eaLnBrk="1" latinLnBrk="0" hangingPunct="1">
      <a:defRPr kern="1200">
        <a:solidFill>
          <a:schemeClr val="tx1"/>
        </a:solidFill>
        <a:latin typeface="Arial" charset="0"/>
        <a:ea typeface="+mn-ea"/>
        <a:cs typeface="Arial" charset="0"/>
      </a:defRPr>
    </a:lvl6pPr>
    <a:lvl7pPr marL="2742590" algn="l" defTabSz="914197" rtl="0" eaLnBrk="1" latinLnBrk="0" hangingPunct="1">
      <a:defRPr kern="1200">
        <a:solidFill>
          <a:schemeClr val="tx1"/>
        </a:solidFill>
        <a:latin typeface="Arial" charset="0"/>
        <a:ea typeface="+mn-ea"/>
        <a:cs typeface="Arial" charset="0"/>
      </a:defRPr>
    </a:lvl7pPr>
    <a:lvl8pPr marL="3199688" algn="l" defTabSz="914197" rtl="0" eaLnBrk="1" latinLnBrk="0" hangingPunct="1">
      <a:defRPr kern="1200">
        <a:solidFill>
          <a:schemeClr val="tx1"/>
        </a:solidFill>
        <a:latin typeface="Arial" charset="0"/>
        <a:ea typeface="+mn-ea"/>
        <a:cs typeface="Arial" charset="0"/>
      </a:defRPr>
    </a:lvl8pPr>
    <a:lvl9pPr marL="3656786" algn="l" defTabSz="914197"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xmlns="">
        <p14:section name="Default Section" id="{7297469B-988E-4031-830F-6888F1449A67}">
          <p14:sldIdLst>
            <p14:sldId id="256"/>
            <p14:sldId id="270"/>
            <p14:sldId id="271"/>
            <p14:sldId id="268"/>
            <p14:sldId id="273"/>
            <p14:sldId id="274"/>
            <p14:sldId id="275"/>
            <p14:sldId id="276"/>
            <p14:sldId id="277"/>
            <p14:sldId id="307"/>
            <p14:sldId id="279"/>
            <p14:sldId id="308"/>
            <p14:sldId id="280"/>
            <p14:sldId id="281"/>
            <p14:sldId id="283"/>
            <p14:sldId id="284"/>
            <p14:sldId id="290"/>
            <p14:sldId id="291"/>
            <p14:sldId id="309"/>
            <p14:sldId id="311"/>
            <p14:sldId id="293"/>
            <p14:sldId id="294"/>
            <p14:sldId id="296"/>
            <p14:sldId id="297"/>
            <p14:sldId id="298"/>
            <p14:sldId id="299"/>
            <p14:sldId id="300"/>
            <p14:sldId id="310"/>
            <p14:sldId id="301"/>
            <p14:sldId id="302"/>
            <p14:sldId id="303"/>
            <p14:sldId id="304"/>
            <p14:sldId id="305"/>
            <p14:sldId id="306"/>
          </p14:sldIdLst>
        </p14:section>
      </p14:sectionLst>
    </p:ex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B3527"/>
    <a:srgbClr val="3366FF"/>
    <a:srgbClr val="C1272D"/>
    <a:srgbClr val="FAEFD4"/>
    <a:srgbClr val="F5D067"/>
    <a:srgbClr val="FFFF66"/>
    <a:srgbClr val="F7E247"/>
    <a:srgbClr val="FFCC66"/>
    <a:srgbClr val="FFE49F"/>
    <a:srgbClr val="FFE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p:scale>
          <a:sx n="106" d="100"/>
          <a:sy n="106" d="100"/>
        </p:scale>
        <p:origin x="-336" y="162"/>
      </p:cViewPr>
      <p:guideLst>
        <p:guide orient="horz"/>
        <p:guide/>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5" d="100"/>
          <a:sy n="85" d="100"/>
        </p:scale>
        <p:origin x="-3798"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46FAAE-A4A4-4AC4-B98C-383A6CF5BFA6}" type="datetimeFigureOut">
              <a:rPr lang="en-US" smtClean="0"/>
              <a:pPr/>
              <a:t>11/25/2018</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0FABD9-57B9-473D-942B-07447A339D3F}" type="slidenum">
              <a:rPr lang="en-IN" smtClean="0"/>
              <a:pPr/>
              <a:t>‹#›</a:t>
            </a:fld>
            <a:endParaRPr lang="en-IN"/>
          </a:p>
        </p:txBody>
      </p:sp>
    </p:spTree>
    <p:extLst>
      <p:ext uri="{BB962C8B-B14F-4D97-AF65-F5344CB8AC3E}">
        <p14:creationId xmlns:p14="http://schemas.microsoft.com/office/powerpoint/2010/main" xmlns="" val="1636651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344150-AAF6-47AD-A898-CA19E945EA90}" type="datetimeFigureOut">
              <a:rPr lang="en-US" smtClean="0"/>
              <a:pPr/>
              <a:t>11/25/2018</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C3D5B5-61E6-4FF8-BD07-5E13619CDEFF}" type="slidenum">
              <a:rPr lang="en-IN" smtClean="0"/>
              <a:pPr/>
              <a:t>‹#›</a:t>
            </a:fld>
            <a:endParaRPr lang="en-IN"/>
          </a:p>
        </p:txBody>
      </p:sp>
    </p:spTree>
    <p:extLst>
      <p:ext uri="{BB962C8B-B14F-4D97-AF65-F5344CB8AC3E}">
        <p14:creationId xmlns:p14="http://schemas.microsoft.com/office/powerpoint/2010/main" xmlns="" val="144814804"/>
      </p:ext>
    </p:extLst>
  </p:cSld>
  <p:clrMap bg1="lt1" tx1="dk1" bg2="lt2" tx2="dk2" accent1="accent1" accent2="accent2" accent3="accent3" accent4="accent4" accent5="accent5" accent6="accent6" hlink="hlink" folHlink="folHlink"/>
  <p:notesStyle>
    <a:lvl1pPr marL="0" algn="l" defTabSz="914197" rtl="0" eaLnBrk="1" latinLnBrk="0" hangingPunct="1">
      <a:defRPr sz="1100" kern="1200">
        <a:solidFill>
          <a:schemeClr val="tx1"/>
        </a:solidFill>
        <a:latin typeface="+mn-lt"/>
        <a:ea typeface="+mn-ea"/>
        <a:cs typeface="+mn-cs"/>
      </a:defRPr>
    </a:lvl1pPr>
    <a:lvl2pPr marL="457098" algn="l" defTabSz="914197" rtl="0" eaLnBrk="1" latinLnBrk="0" hangingPunct="1">
      <a:defRPr sz="1100" kern="1200">
        <a:solidFill>
          <a:schemeClr val="tx1"/>
        </a:solidFill>
        <a:latin typeface="+mn-lt"/>
        <a:ea typeface="+mn-ea"/>
        <a:cs typeface="+mn-cs"/>
      </a:defRPr>
    </a:lvl2pPr>
    <a:lvl3pPr marL="914197" algn="l" defTabSz="914197" rtl="0" eaLnBrk="1" latinLnBrk="0" hangingPunct="1">
      <a:defRPr sz="1100" kern="1200">
        <a:solidFill>
          <a:schemeClr val="tx1"/>
        </a:solidFill>
        <a:latin typeface="+mn-lt"/>
        <a:ea typeface="+mn-ea"/>
        <a:cs typeface="+mn-cs"/>
      </a:defRPr>
    </a:lvl3pPr>
    <a:lvl4pPr marL="1371295" algn="l" defTabSz="914197" rtl="0" eaLnBrk="1" latinLnBrk="0" hangingPunct="1">
      <a:defRPr sz="1100" kern="1200">
        <a:solidFill>
          <a:schemeClr val="tx1"/>
        </a:solidFill>
        <a:latin typeface="+mn-lt"/>
        <a:ea typeface="+mn-ea"/>
        <a:cs typeface="+mn-cs"/>
      </a:defRPr>
    </a:lvl4pPr>
    <a:lvl5pPr marL="1828393" algn="l" defTabSz="914197" rtl="0" eaLnBrk="1" latinLnBrk="0" hangingPunct="1">
      <a:defRPr sz="1100" kern="1200">
        <a:solidFill>
          <a:schemeClr val="tx1"/>
        </a:solidFill>
        <a:latin typeface="+mn-lt"/>
        <a:ea typeface="+mn-ea"/>
        <a:cs typeface="+mn-cs"/>
      </a:defRPr>
    </a:lvl5pPr>
    <a:lvl6pPr marL="2285492" algn="l" defTabSz="914197" rtl="0" eaLnBrk="1" latinLnBrk="0" hangingPunct="1">
      <a:defRPr sz="1100" kern="1200">
        <a:solidFill>
          <a:schemeClr val="tx1"/>
        </a:solidFill>
        <a:latin typeface="+mn-lt"/>
        <a:ea typeface="+mn-ea"/>
        <a:cs typeface="+mn-cs"/>
      </a:defRPr>
    </a:lvl6pPr>
    <a:lvl7pPr marL="2742590" algn="l" defTabSz="914197" rtl="0" eaLnBrk="1" latinLnBrk="0" hangingPunct="1">
      <a:defRPr sz="1100" kern="1200">
        <a:solidFill>
          <a:schemeClr val="tx1"/>
        </a:solidFill>
        <a:latin typeface="+mn-lt"/>
        <a:ea typeface="+mn-ea"/>
        <a:cs typeface="+mn-cs"/>
      </a:defRPr>
    </a:lvl7pPr>
    <a:lvl8pPr marL="3199688" algn="l" defTabSz="914197" rtl="0" eaLnBrk="1" latinLnBrk="0" hangingPunct="1">
      <a:defRPr sz="1100" kern="1200">
        <a:solidFill>
          <a:schemeClr val="tx1"/>
        </a:solidFill>
        <a:latin typeface="+mn-lt"/>
        <a:ea typeface="+mn-ea"/>
        <a:cs typeface="+mn-cs"/>
      </a:defRPr>
    </a:lvl8pPr>
    <a:lvl9pPr marL="3656786" algn="l" defTabSz="914197" rtl="0" eaLnBrk="1" latinLnBrk="0" hangingPunct="1">
      <a:defRPr sz="1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Heading ">
    <p:spTree>
      <p:nvGrpSpPr>
        <p:cNvPr id="1" name=""/>
        <p:cNvGrpSpPr/>
        <p:nvPr/>
      </p:nvGrpSpPr>
      <p:grpSpPr>
        <a:xfrm>
          <a:off x="0" y="0"/>
          <a:ext cx="0" cy="0"/>
          <a:chOff x="0" y="0"/>
          <a:chExt cx="0" cy="0"/>
        </a:xfrm>
      </p:grpSpPr>
      <p:cxnSp>
        <p:nvCxnSpPr>
          <p:cNvPr id="20" name="Straight Connector 19"/>
          <p:cNvCxnSpPr/>
          <p:nvPr userDrawn="1"/>
        </p:nvCxnSpPr>
        <p:spPr>
          <a:xfrm>
            <a:off x="771525" y="3289353"/>
            <a:ext cx="7210425" cy="0"/>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hasCustomPrompt="1"/>
          </p:nvPr>
        </p:nvSpPr>
        <p:spPr>
          <a:xfrm>
            <a:off x="984260" y="1750208"/>
            <a:ext cx="6704320" cy="668109"/>
          </a:xfrm>
          <a:prstGeom prst="rect">
            <a:avLst/>
          </a:prstGeom>
        </p:spPr>
        <p:txBody>
          <a:bodyPr lIns="91420" tIns="45710" rIns="91420" bIns="45710" anchor="ctr"/>
          <a:lstStyle>
            <a:lvl1pPr marL="0" indent="0" algn="l">
              <a:defRPr sz="4100" b="1" baseline="0">
                <a:solidFill>
                  <a:srgbClr val="C1272D"/>
                </a:solidFill>
                <a:latin typeface="+mj-lt"/>
              </a:defRPr>
            </a:lvl1pPr>
          </a:lstStyle>
          <a:p>
            <a:r>
              <a:rPr lang="en-US" dirty="0" smtClean="0"/>
              <a:t>Session title</a:t>
            </a:r>
            <a:endParaRPr lang="en-IN"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201744" y="4885767"/>
            <a:ext cx="693818" cy="244223"/>
          </a:xfrm>
          <a:prstGeom prst="rect">
            <a:avLst/>
          </a:prstGeom>
        </p:spPr>
      </p:pic>
      <p:pic>
        <p:nvPicPr>
          <p:cNvPr id="27" name="Shape 22"/>
          <p:cNvPicPr preferRelativeResize="0"/>
          <p:nvPr userDrawn="1"/>
        </p:nvPicPr>
        <p:blipFill rotWithShape="1">
          <a:blip r:embed="rId3" cstate="print">
            <a:alphaModFix/>
          </a:blip>
          <a:srcRect/>
          <a:stretch/>
        </p:blipFill>
        <p:spPr>
          <a:xfrm rot="18719115">
            <a:off x="3302458" y="339715"/>
            <a:ext cx="59214" cy="57474"/>
          </a:xfrm>
          <a:prstGeom prst="rect">
            <a:avLst/>
          </a:prstGeom>
          <a:noFill/>
          <a:ln>
            <a:noFill/>
          </a:ln>
        </p:spPr>
      </p:pic>
      <p:pic>
        <p:nvPicPr>
          <p:cNvPr id="7" name="Picture 10" descr="iitblogo.png"/>
          <p:cNvPicPr>
            <a:picLocks noChangeAspect="1"/>
          </p:cNvPicPr>
          <p:nvPr userDrawn="1"/>
        </p:nvPicPr>
        <p:blipFill>
          <a:blip r:embed="rId4" cstate="print"/>
          <a:srcRect/>
          <a:stretch>
            <a:fillRect/>
          </a:stretch>
        </p:blipFill>
        <p:spPr bwMode="auto">
          <a:xfrm>
            <a:off x="8386953" y="403724"/>
            <a:ext cx="477628" cy="465557"/>
          </a:xfrm>
          <a:prstGeom prst="rect">
            <a:avLst/>
          </a:prstGeom>
          <a:noFill/>
          <a:ln w="9525">
            <a:noFill/>
            <a:miter lim="800000"/>
            <a:headEnd/>
            <a:tailEnd/>
          </a:ln>
        </p:spPr>
      </p:pic>
      <p:pic>
        <p:nvPicPr>
          <p:cNvPr id="9" name="Picture 8"/>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0" y="0"/>
            <a:ext cx="9144000" cy="1485126"/>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Content">
    <p:spTree>
      <p:nvGrpSpPr>
        <p:cNvPr id="1" name=""/>
        <p:cNvGrpSpPr/>
        <p:nvPr/>
      </p:nvGrpSpPr>
      <p:grpSpPr>
        <a:xfrm>
          <a:off x="0" y="0"/>
          <a:ext cx="0" cy="0"/>
          <a:chOff x="0" y="0"/>
          <a:chExt cx="0" cy="0"/>
        </a:xfrm>
      </p:grpSpPr>
      <p:sp>
        <p:nvSpPr>
          <p:cNvPr id="2" name="Title 1"/>
          <p:cNvSpPr>
            <a:spLocks noGrp="1"/>
          </p:cNvSpPr>
          <p:nvPr>
            <p:ph type="title"/>
          </p:nvPr>
        </p:nvSpPr>
        <p:spPr>
          <a:xfrm>
            <a:off x="247883" y="410752"/>
            <a:ext cx="7000924" cy="581040"/>
          </a:xfrm>
          <a:prstGeom prst="rect">
            <a:avLst/>
          </a:prstGeom>
        </p:spPr>
        <p:txBody>
          <a:bodyPr lIns="91420" tIns="45710" rIns="91420" bIns="45710"/>
          <a:lstStyle>
            <a:lvl1pPr algn="l">
              <a:defRPr sz="3200" b="0">
                <a:solidFill>
                  <a:srgbClr val="C1272D"/>
                </a:solidFill>
              </a:defRPr>
            </a:lvl1pPr>
          </a:lstStyle>
          <a:p>
            <a:r>
              <a:rPr lang="en-US" dirty="0" smtClean="0"/>
              <a:t>Click to edit Master title style</a:t>
            </a:r>
            <a:endParaRPr lang="en-IN" dirty="0"/>
          </a:p>
        </p:txBody>
      </p:sp>
      <p:sp>
        <p:nvSpPr>
          <p:cNvPr id="11" name="Content Placeholder 2"/>
          <p:cNvSpPr>
            <a:spLocks noGrp="1"/>
          </p:cNvSpPr>
          <p:nvPr>
            <p:ph idx="11"/>
          </p:nvPr>
        </p:nvSpPr>
        <p:spPr>
          <a:xfrm>
            <a:off x="247885" y="1124073"/>
            <a:ext cx="8486213" cy="3429025"/>
          </a:xfrm>
          <a:prstGeom prst="rect">
            <a:avLst/>
          </a:prstGeom>
        </p:spPr>
        <p:txBody>
          <a:bodyPr lIns="91420" tIns="45710" rIns="91420" bIns="45710"/>
          <a:lstStyle>
            <a:lvl1pPr>
              <a:buNone/>
              <a:defRPr sz="2400" b="0">
                <a:latin typeface="+mn-lt"/>
              </a:defRPr>
            </a:lvl1pPr>
            <a:lvl2pPr>
              <a:buSzPct val="100000"/>
              <a:buFont typeface="Wingdings" pitchFamily="2" charset="2"/>
              <a:buChar char="§"/>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19"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endParaRPr lang="en-US" dirty="0" smtClean="0"/>
          </a:p>
        </p:txBody>
      </p:sp>
      <p:cxnSp>
        <p:nvCxnSpPr>
          <p:cNvPr id="7" name="Straight Connector 6"/>
          <p:cNvCxnSpPr/>
          <p:nvPr userDrawn="1"/>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8"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Subtiltle">
    <p:spTree>
      <p:nvGrpSpPr>
        <p:cNvPr id="1" name=""/>
        <p:cNvGrpSpPr/>
        <p:nvPr/>
      </p:nvGrpSpPr>
      <p:grpSpPr>
        <a:xfrm>
          <a:off x="0" y="0"/>
          <a:ext cx="0" cy="0"/>
          <a:chOff x="0" y="0"/>
          <a:chExt cx="0" cy="0"/>
        </a:xfrm>
      </p:grpSpPr>
      <p:sp>
        <p:nvSpPr>
          <p:cNvPr id="2" name="Title 1"/>
          <p:cNvSpPr>
            <a:spLocks noGrp="1"/>
          </p:cNvSpPr>
          <p:nvPr>
            <p:ph type="title"/>
          </p:nvPr>
        </p:nvSpPr>
        <p:spPr>
          <a:xfrm>
            <a:off x="252028" y="406518"/>
            <a:ext cx="7000924" cy="581040"/>
          </a:xfrm>
          <a:prstGeom prst="rect">
            <a:avLst/>
          </a:prstGeom>
        </p:spPr>
        <p:txBody>
          <a:bodyPr lIns="91420" tIns="45710" rIns="91420" bIns="45710"/>
          <a:lstStyle>
            <a:lvl1pPr algn="l">
              <a:defRPr sz="3200" b="0">
                <a:solidFill>
                  <a:srgbClr val="C1272D"/>
                </a:solidFill>
              </a:defRPr>
            </a:lvl1pPr>
          </a:lstStyle>
          <a:p>
            <a:r>
              <a:rPr lang="en-US" dirty="0" smtClean="0"/>
              <a:t>Click to edit Master title style</a:t>
            </a:r>
            <a:endParaRPr lang="en-IN" dirty="0"/>
          </a:p>
        </p:txBody>
      </p:sp>
      <p:sp>
        <p:nvSpPr>
          <p:cNvPr id="11" name="Content Placeholder 2"/>
          <p:cNvSpPr>
            <a:spLocks noGrp="1"/>
          </p:cNvSpPr>
          <p:nvPr>
            <p:ph idx="11"/>
          </p:nvPr>
        </p:nvSpPr>
        <p:spPr>
          <a:xfrm>
            <a:off x="252030" y="1126145"/>
            <a:ext cx="4080337" cy="3429025"/>
          </a:xfrm>
          <a:prstGeom prst="rect">
            <a:avLst/>
          </a:prstGeom>
        </p:spPr>
        <p:txBody>
          <a:bodyPr lIns="91420" tIns="45710" rIns="91420" bIns="45710"/>
          <a:lstStyle>
            <a:lvl1pPr>
              <a:buNone/>
              <a:defRPr sz="2400" b="0">
                <a:latin typeface="+mn-lt"/>
              </a:defRPr>
            </a:lvl1pPr>
            <a:lvl2pPr>
              <a:buSzPct val="100000"/>
              <a:buFont typeface="Wingdings" pitchFamily="2" charset="2"/>
              <a:buChar char="§"/>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7" name="Content Placeholder 2"/>
          <p:cNvSpPr>
            <a:spLocks noGrp="1"/>
          </p:cNvSpPr>
          <p:nvPr>
            <p:ph idx="12"/>
          </p:nvPr>
        </p:nvSpPr>
        <p:spPr>
          <a:xfrm>
            <a:off x="4597225" y="1126145"/>
            <a:ext cx="4124485" cy="3429025"/>
          </a:xfrm>
          <a:prstGeom prst="rect">
            <a:avLst/>
          </a:prstGeom>
        </p:spPr>
        <p:txBody>
          <a:bodyPr lIns="91420" tIns="45710" rIns="91420" bIns="45710"/>
          <a:lstStyle>
            <a:lvl1pPr>
              <a:buNone/>
              <a:defRPr sz="2400" b="0">
                <a:latin typeface="+mn-lt"/>
              </a:defRPr>
            </a:lvl1pPr>
            <a:lvl2pPr>
              <a:buSzPct val="100000"/>
              <a:buFont typeface="Wingdings" pitchFamily="2" charset="2"/>
              <a:buChar char="§"/>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9"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cxnSp>
        <p:nvCxnSpPr>
          <p:cNvPr id="13" name="Straight Connector 12"/>
          <p:cNvCxnSpPr/>
          <p:nvPr userDrawn="1"/>
        </p:nvCxnSpPr>
        <p:spPr>
          <a:xfrm flipV="1">
            <a:off x="247884" y="990074"/>
            <a:ext cx="8637562" cy="3734"/>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_right">
    <p:spTree>
      <p:nvGrpSpPr>
        <p:cNvPr id="1" name=""/>
        <p:cNvGrpSpPr/>
        <p:nvPr/>
      </p:nvGrpSpPr>
      <p:grpSpPr>
        <a:xfrm>
          <a:off x="0" y="0"/>
          <a:ext cx="0" cy="0"/>
          <a:chOff x="0" y="0"/>
          <a:chExt cx="0" cy="0"/>
        </a:xfrm>
      </p:grpSpPr>
      <p:sp>
        <p:nvSpPr>
          <p:cNvPr id="11" name="Content Placeholder 2"/>
          <p:cNvSpPr>
            <a:spLocks noGrp="1"/>
          </p:cNvSpPr>
          <p:nvPr>
            <p:ph idx="11"/>
          </p:nvPr>
        </p:nvSpPr>
        <p:spPr>
          <a:xfrm>
            <a:off x="249102" y="1126143"/>
            <a:ext cx="4972056" cy="3357586"/>
          </a:xfrm>
          <a:prstGeom prst="rect">
            <a:avLst/>
          </a:prstGeom>
        </p:spPr>
        <p:txBody>
          <a:bodyPr lIns="91420" tIns="45710" rIns="91420" bIns="45710"/>
          <a:lstStyle>
            <a:lvl1pPr>
              <a:buNone/>
              <a:defRPr sz="2400" b="0">
                <a:latin typeface="+mn-lt"/>
              </a:defRPr>
            </a:lvl1pPr>
            <a:lvl2pPr>
              <a:buSzPct val="100000"/>
              <a:buFont typeface="Wingdings" pitchFamily="2" charset="2"/>
              <a:buChar char="§"/>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8" name="Picture Placeholder 7"/>
          <p:cNvSpPr>
            <a:spLocks noGrp="1"/>
          </p:cNvSpPr>
          <p:nvPr>
            <p:ph type="pic" sz="quarter" idx="12"/>
          </p:nvPr>
        </p:nvSpPr>
        <p:spPr>
          <a:xfrm>
            <a:off x="5366104" y="1113531"/>
            <a:ext cx="3374301" cy="2878299"/>
          </a:xfrm>
          <a:prstGeom prst="rect">
            <a:avLst/>
          </a:prstGeom>
        </p:spPr>
        <p:txBody>
          <a:bodyPr lIns="91420" tIns="45710" rIns="91420" bIns="45710"/>
          <a:lstStyle>
            <a:lvl1pPr>
              <a:buNone/>
              <a:defRPr/>
            </a:lvl1pPr>
          </a:lstStyle>
          <a:p>
            <a:endParaRPr lang="en-IN" dirty="0"/>
          </a:p>
        </p:txBody>
      </p:sp>
      <p:sp>
        <p:nvSpPr>
          <p:cNvPr id="13" name="Title 1"/>
          <p:cNvSpPr>
            <a:spLocks noGrp="1"/>
          </p:cNvSpPr>
          <p:nvPr>
            <p:ph type="title"/>
          </p:nvPr>
        </p:nvSpPr>
        <p:spPr>
          <a:xfrm>
            <a:off x="252028" y="406518"/>
            <a:ext cx="7000924" cy="581040"/>
          </a:xfrm>
          <a:prstGeom prst="rect">
            <a:avLst/>
          </a:prstGeom>
        </p:spPr>
        <p:txBody>
          <a:bodyPr lIns="91420" tIns="45710" rIns="91420" bIns="45710"/>
          <a:lstStyle>
            <a:lvl1pPr algn="l">
              <a:defRPr sz="3200" b="0">
                <a:solidFill>
                  <a:srgbClr val="C00000"/>
                </a:solidFill>
              </a:defRPr>
            </a:lvl1pPr>
          </a:lstStyle>
          <a:p>
            <a:r>
              <a:rPr lang="en-US" dirty="0" smtClean="0"/>
              <a:t>Click to edit Master title style</a:t>
            </a:r>
            <a:endParaRPr lang="en-IN" dirty="0"/>
          </a:p>
        </p:txBody>
      </p:sp>
      <p:sp>
        <p:nvSpPr>
          <p:cNvPr id="9"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cxnSp>
        <p:nvCxnSpPr>
          <p:cNvPr id="14" name="Straight Connector 13"/>
          <p:cNvCxnSpPr/>
          <p:nvPr userDrawn="1"/>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ith 2 images">
    <p:spTree>
      <p:nvGrpSpPr>
        <p:cNvPr id="1" name=""/>
        <p:cNvGrpSpPr/>
        <p:nvPr/>
      </p:nvGrpSpPr>
      <p:grpSpPr>
        <a:xfrm>
          <a:off x="0" y="0"/>
          <a:ext cx="0" cy="0"/>
          <a:chOff x="0" y="0"/>
          <a:chExt cx="0" cy="0"/>
        </a:xfrm>
      </p:grpSpPr>
      <p:sp>
        <p:nvSpPr>
          <p:cNvPr id="11" name="Content Placeholder 2"/>
          <p:cNvSpPr>
            <a:spLocks noGrp="1"/>
          </p:cNvSpPr>
          <p:nvPr>
            <p:ph idx="11"/>
          </p:nvPr>
        </p:nvSpPr>
        <p:spPr>
          <a:xfrm>
            <a:off x="249095" y="1126144"/>
            <a:ext cx="8485002" cy="1857388"/>
          </a:xfrm>
          <a:prstGeom prst="rect">
            <a:avLst/>
          </a:prstGeom>
        </p:spPr>
        <p:txBody>
          <a:bodyPr lIns="91420" tIns="45710" rIns="91420" bIns="45710"/>
          <a:lstStyle>
            <a:lvl1pPr>
              <a:buNone/>
              <a:defRPr sz="2400" b="0">
                <a:latin typeface="+mn-lt"/>
              </a:defRPr>
            </a:lvl1pPr>
            <a:lvl2pPr>
              <a:buSzPct val="70000"/>
              <a:buFont typeface="Wingdings" pitchFamily="2" charset="2"/>
              <a:buChar char="q"/>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8" name="Picture Placeholder 7"/>
          <p:cNvSpPr>
            <a:spLocks noGrp="1"/>
          </p:cNvSpPr>
          <p:nvPr>
            <p:ph type="pic" sz="quarter" idx="12"/>
          </p:nvPr>
        </p:nvSpPr>
        <p:spPr>
          <a:xfrm>
            <a:off x="250779" y="2989840"/>
            <a:ext cx="2744670" cy="1571636"/>
          </a:xfrm>
          <a:prstGeom prst="rect">
            <a:avLst/>
          </a:prstGeom>
        </p:spPr>
        <p:txBody>
          <a:bodyPr lIns="91420" tIns="45710" rIns="91420" bIns="45710"/>
          <a:lstStyle>
            <a:lvl1pPr>
              <a:buNone/>
              <a:defRPr/>
            </a:lvl1pPr>
          </a:lstStyle>
          <a:p>
            <a:endParaRPr lang="en-IN" dirty="0"/>
          </a:p>
        </p:txBody>
      </p:sp>
      <p:sp>
        <p:nvSpPr>
          <p:cNvPr id="13" name="Title 1"/>
          <p:cNvSpPr>
            <a:spLocks noGrp="1"/>
          </p:cNvSpPr>
          <p:nvPr>
            <p:ph type="title"/>
          </p:nvPr>
        </p:nvSpPr>
        <p:spPr>
          <a:xfrm>
            <a:off x="252028" y="406518"/>
            <a:ext cx="7000924" cy="581040"/>
          </a:xfrm>
          <a:prstGeom prst="rect">
            <a:avLst/>
          </a:prstGeom>
        </p:spPr>
        <p:txBody>
          <a:bodyPr lIns="91420" tIns="45710" rIns="91420" bIns="45710"/>
          <a:lstStyle>
            <a:lvl1pPr algn="l">
              <a:defRPr sz="3200" b="0">
                <a:solidFill>
                  <a:srgbClr val="C00000"/>
                </a:solidFill>
              </a:defRPr>
            </a:lvl1pPr>
          </a:lstStyle>
          <a:p>
            <a:r>
              <a:rPr lang="en-US" dirty="0" smtClean="0"/>
              <a:t>Click to edit Master title style</a:t>
            </a:r>
            <a:endParaRPr lang="en-IN" dirty="0"/>
          </a:p>
        </p:txBody>
      </p:sp>
      <p:sp>
        <p:nvSpPr>
          <p:cNvPr id="17" name="Picture Placeholder 7"/>
          <p:cNvSpPr>
            <a:spLocks noGrp="1"/>
          </p:cNvSpPr>
          <p:nvPr>
            <p:ph type="pic" sz="quarter" idx="16"/>
          </p:nvPr>
        </p:nvSpPr>
        <p:spPr>
          <a:xfrm>
            <a:off x="3127461" y="2990891"/>
            <a:ext cx="2744670" cy="1571636"/>
          </a:xfrm>
          <a:prstGeom prst="rect">
            <a:avLst/>
          </a:prstGeom>
        </p:spPr>
        <p:txBody>
          <a:bodyPr lIns="91420" tIns="45710" rIns="91420" bIns="45710"/>
          <a:lstStyle>
            <a:lvl1pPr>
              <a:buNone/>
              <a:defRPr/>
            </a:lvl1pPr>
          </a:lstStyle>
          <a:p>
            <a:endParaRPr lang="en-IN" dirty="0"/>
          </a:p>
        </p:txBody>
      </p:sp>
      <p:sp>
        <p:nvSpPr>
          <p:cNvPr id="18" name="Picture Placeholder 7"/>
          <p:cNvSpPr>
            <a:spLocks noGrp="1"/>
          </p:cNvSpPr>
          <p:nvPr>
            <p:ph type="pic" sz="quarter" idx="17"/>
          </p:nvPr>
        </p:nvSpPr>
        <p:spPr>
          <a:xfrm>
            <a:off x="5990479" y="2990891"/>
            <a:ext cx="2744670" cy="1571636"/>
          </a:xfrm>
          <a:prstGeom prst="rect">
            <a:avLst/>
          </a:prstGeom>
        </p:spPr>
        <p:txBody>
          <a:bodyPr lIns="91420" tIns="45710" rIns="91420" bIns="45710"/>
          <a:lstStyle>
            <a:lvl1pPr>
              <a:buNone/>
              <a:defRPr/>
            </a:lvl1pPr>
          </a:lstStyle>
          <a:p>
            <a:endParaRPr lang="en-IN" dirty="0"/>
          </a:p>
        </p:txBody>
      </p:sp>
      <p:sp>
        <p:nvSpPr>
          <p:cNvPr id="15"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cxnSp>
        <p:nvCxnSpPr>
          <p:cNvPr id="10" name="Straight Connector 9"/>
          <p:cNvCxnSpPr/>
          <p:nvPr userDrawn="1"/>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with 2 images">
    <p:spTree>
      <p:nvGrpSpPr>
        <p:cNvPr id="1" name=""/>
        <p:cNvGrpSpPr/>
        <p:nvPr/>
      </p:nvGrpSpPr>
      <p:grpSpPr>
        <a:xfrm>
          <a:off x="0" y="0"/>
          <a:ext cx="0" cy="0"/>
          <a:chOff x="0" y="0"/>
          <a:chExt cx="0" cy="0"/>
        </a:xfrm>
      </p:grpSpPr>
      <p:sp>
        <p:nvSpPr>
          <p:cNvPr id="11" name="Content Placeholder 2"/>
          <p:cNvSpPr>
            <a:spLocks noGrp="1"/>
          </p:cNvSpPr>
          <p:nvPr>
            <p:ph idx="11"/>
          </p:nvPr>
        </p:nvSpPr>
        <p:spPr>
          <a:xfrm>
            <a:off x="249095" y="1126144"/>
            <a:ext cx="8491308" cy="1857388"/>
          </a:xfrm>
          <a:prstGeom prst="rect">
            <a:avLst/>
          </a:prstGeom>
        </p:spPr>
        <p:txBody>
          <a:bodyPr lIns="91420" tIns="45710" rIns="91420" bIns="45710"/>
          <a:lstStyle>
            <a:lvl1pPr>
              <a:buNone/>
              <a:defRPr sz="2400" b="0">
                <a:latin typeface="+mn-lt"/>
              </a:defRPr>
            </a:lvl1pPr>
            <a:lvl2pPr>
              <a:buSzPct val="70000"/>
              <a:buFont typeface="Wingdings" pitchFamily="2" charset="2"/>
              <a:buChar char="q"/>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10" name="Picture Placeholder 7"/>
          <p:cNvSpPr>
            <a:spLocks noGrp="1"/>
          </p:cNvSpPr>
          <p:nvPr>
            <p:ph type="pic" sz="quarter" idx="13"/>
          </p:nvPr>
        </p:nvSpPr>
        <p:spPr>
          <a:xfrm>
            <a:off x="4572001" y="2989589"/>
            <a:ext cx="4175495" cy="1565580"/>
          </a:xfrm>
          <a:prstGeom prst="rect">
            <a:avLst/>
          </a:prstGeom>
        </p:spPr>
        <p:txBody>
          <a:bodyPr lIns="91420" tIns="45710" rIns="91420" bIns="45710"/>
          <a:lstStyle>
            <a:lvl1pPr>
              <a:buNone/>
              <a:defRPr/>
            </a:lvl1pPr>
          </a:lstStyle>
          <a:p>
            <a:endParaRPr lang="en-IN" dirty="0"/>
          </a:p>
        </p:txBody>
      </p:sp>
      <p:sp>
        <p:nvSpPr>
          <p:cNvPr id="13" name="Title 1"/>
          <p:cNvSpPr>
            <a:spLocks noGrp="1"/>
          </p:cNvSpPr>
          <p:nvPr>
            <p:ph type="title"/>
          </p:nvPr>
        </p:nvSpPr>
        <p:spPr>
          <a:xfrm>
            <a:off x="252028" y="406518"/>
            <a:ext cx="7000924" cy="581040"/>
          </a:xfrm>
          <a:prstGeom prst="rect">
            <a:avLst/>
          </a:prstGeom>
        </p:spPr>
        <p:txBody>
          <a:bodyPr lIns="91420" tIns="45710" rIns="91420" bIns="45710"/>
          <a:lstStyle>
            <a:lvl1pPr algn="l">
              <a:defRPr sz="3200" b="0">
                <a:solidFill>
                  <a:srgbClr val="C00000"/>
                </a:solidFill>
              </a:defRPr>
            </a:lvl1pPr>
          </a:lstStyle>
          <a:p>
            <a:r>
              <a:rPr lang="en-US" dirty="0" smtClean="0"/>
              <a:t>Click to edit Master title style</a:t>
            </a:r>
            <a:endParaRPr lang="en-IN" dirty="0"/>
          </a:p>
        </p:txBody>
      </p:sp>
      <p:sp>
        <p:nvSpPr>
          <p:cNvPr id="15" name="Picture Placeholder 7"/>
          <p:cNvSpPr>
            <a:spLocks noGrp="1"/>
          </p:cNvSpPr>
          <p:nvPr>
            <p:ph type="pic" sz="quarter" idx="14"/>
          </p:nvPr>
        </p:nvSpPr>
        <p:spPr>
          <a:xfrm>
            <a:off x="253300" y="2996946"/>
            <a:ext cx="4142126" cy="1565580"/>
          </a:xfrm>
          <a:prstGeom prst="rect">
            <a:avLst/>
          </a:prstGeom>
        </p:spPr>
        <p:txBody>
          <a:bodyPr lIns="91420" tIns="45710" rIns="91420" bIns="45710"/>
          <a:lstStyle>
            <a:lvl1pPr>
              <a:buNone/>
              <a:defRPr/>
            </a:lvl1pPr>
          </a:lstStyle>
          <a:p>
            <a:endParaRPr lang="en-IN" dirty="0"/>
          </a:p>
        </p:txBody>
      </p:sp>
      <p:sp>
        <p:nvSpPr>
          <p:cNvPr id="16"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cxnSp>
        <p:nvCxnSpPr>
          <p:cNvPr id="9" name="Straight Connector 8"/>
          <p:cNvCxnSpPr/>
          <p:nvPr userDrawn="1"/>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with image_right">
    <p:spTree>
      <p:nvGrpSpPr>
        <p:cNvPr id="1" name=""/>
        <p:cNvGrpSpPr/>
        <p:nvPr/>
      </p:nvGrpSpPr>
      <p:grpSpPr>
        <a:xfrm>
          <a:off x="0" y="0"/>
          <a:ext cx="0" cy="0"/>
          <a:chOff x="0" y="0"/>
          <a:chExt cx="0" cy="0"/>
        </a:xfrm>
      </p:grpSpPr>
      <p:sp>
        <p:nvSpPr>
          <p:cNvPr id="10" name="Picture Placeholder 7"/>
          <p:cNvSpPr>
            <a:spLocks noGrp="1"/>
          </p:cNvSpPr>
          <p:nvPr>
            <p:ph type="pic" sz="quarter" idx="13"/>
          </p:nvPr>
        </p:nvSpPr>
        <p:spPr>
          <a:xfrm>
            <a:off x="3863836" y="1697650"/>
            <a:ext cx="3394608" cy="2857521"/>
          </a:xfrm>
          <a:prstGeom prst="rect">
            <a:avLst/>
          </a:prstGeom>
        </p:spPr>
        <p:txBody>
          <a:bodyPr lIns="91420" tIns="45710" rIns="91420" bIns="45710"/>
          <a:lstStyle>
            <a:lvl1pPr>
              <a:buNone/>
              <a:defRPr/>
            </a:lvl1pPr>
          </a:lstStyle>
          <a:p>
            <a:endParaRPr lang="en-IN" dirty="0"/>
          </a:p>
        </p:txBody>
      </p:sp>
      <p:sp>
        <p:nvSpPr>
          <p:cNvPr id="12" name="Content Placeholder 2"/>
          <p:cNvSpPr>
            <a:spLocks noGrp="1"/>
          </p:cNvSpPr>
          <p:nvPr>
            <p:ph idx="14" hasCustomPrompt="1"/>
          </p:nvPr>
        </p:nvSpPr>
        <p:spPr>
          <a:xfrm>
            <a:off x="3863836" y="1126144"/>
            <a:ext cx="3394608" cy="500066"/>
          </a:xfrm>
          <a:prstGeom prst="rect">
            <a:avLst/>
          </a:prstGeom>
        </p:spPr>
        <p:txBody>
          <a:bodyPr lIns="91420" tIns="45710" rIns="91420" bIns="45710"/>
          <a:lstStyle>
            <a:lvl1pPr algn="ctr">
              <a:buNone/>
              <a:defRPr sz="2400" b="0">
                <a:latin typeface="+mn-lt"/>
              </a:defRPr>
            </a:lvl1pPr>
            <a:lvl2pPr>
              <a:buSzPct val="70000"/>
              <a:buFont typeface="Wingdings" pitchFamily="2" charset="2"/>
              <a:buNone/>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Subheading</a:t>
            </a:r>
          </a:p>
          <a:p>
            <a:pPr lvl="1"/>
            <a:endParaRPr lang="en-IN" dirty="0"/>
          </a:p>
        </p:txBody>
      </p:sp>
      <p:sp>
        <p:nvSpPr>
          <p:cNvPr id="14" name="Title 1"/>
          <p:cNvSpPr>
            <a:spLocks noGrp="1"/>
          </p:cNvSpPr>
          <p:nvPr>
            <p:ph type="title"/>
          </p:nvPr>
        </p:nvSpPr>
        <p:spPr>
          <a:xfrm>
            <a:off x="252028" y="406518"/>
            <a:ext cx="7000924" cy="581040"/>
          </a:xfrm>
          <a:prstGeom prst="rect">
            <a:avLst/>
          </a:prstGeom>
        </p:spPr>
        <p:txBody>
          <a:bodyPr lIns="91420" tIns="45710" rIns="91420" bIns="45710"/>
          <a:lstStyle>
            <a:lvl1pPr algn="l">
              <a:defRPr sz="3200" b="0">
                <a:solidFill>
                  <a:srgbClr val="C00000"/>
                </a:solidFill>
              </a:defRPr>
            </a:lvl1pPr>
          </a:lstStyle>
          <a:p>
            <a:r>
              <a:rPr lang="en-US" dirty="0" smtClean="0"/>
              <a:t>Click to edit Master title style</a:t>
            </a:r>
            <a:endParaRPr lang="en-IN" dirty="0"/>
          </a:p>
        </p:txBody>
      </p:sp>
      <p:sp>
        <p:nvSpPr>
          <p:cNvPr id="15" name="Picture Placeholder 7"/>
          <p:cNvSpPr>
            <a:spLocks noGrp="1"/>
          </p:cNvSpPr>
          <p:nvPr>
            <p:ph type="pic" sz="quarter" idx="15"/>
          </p:nvPr>
        </p:nvSpPr>
        <p:spPr>
          <a:xfrm>
            <a:off x="251445" y="1698707"/>
            <a:ext cx="3394608" cy="2857521"/>
          </a:xfrm>
          <a:prstGeom prst="rect">
            <a:avLst/>
          </a:prstGeom>
        </p:spPr>
        <p:txBody>
          <a:bodyPr lIns="91420" tIns="45710" rIns="91420" bIns="45710"/>
          <a:lstStyle>
            <a:lvl1pPr>
              <a:buNone/>
              <a:defRPr/>
            </a:lvl1pPr>
          </a:lstStyle>
          <a:p>
            <a:endParaRPr lang="en-IN" dirty="0"/>
          </a:p>
        </p:txBody>
      </p:sp>
      <p:sp>
        <p:nvSpPr>
          <p:cNvPr id="16" name="Content Placeholder 2"/>
          <p:cNvSpPr>
            <a:spLocks noGrp="1"/>
          </p:cNvSpPr>
          <p:nvPr>
            <p:ph idx="16" hasCustomPrompt="1"/>
          </p:nvPr>
        </p:nvSpPr>
        <p:spPr>
          <a:xfrm>
            <a:off x="251445" y="1127202"/>
            <a:ext cx="3394608" cy="500066"/>
          </a:xfrm>
          <a:prstGeom prst="rect">
            <a:avLst/>
          </a:prstGeom>
        </p:spPr>
        <p:txBody>
          <a:bodyPr lIns="91420" tIns="45710" rIns="91420" bIns="45710"/>
          <a:lstStyle>
            <a:lvl1pPr algn="ctr">
              <a:buNone/>
              <a:defRPr sz="2400" b="0">
                <a:latin typeface="+mn-lt"/>
              </a:defRPr>
            </a:lvl1pPr>
            <a:lvl2pPr>
              <a:buSzPct val="70000"/>
              <a:buFont typeface="Wingdings" pitchFamily="2" charset="2"/>
              <a:buNone/>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Subheading</a:t>
            </a:r>
          </a:p>
          <a:p>
            <a:pPr lvl="1"/>
            <a:endParaRPr lang="en-IN" dirty="0"/>
          </a:p>
        </p:txBody>
      </p:sp>
      <p:sp>
        <p:nvSpPr>
          <p:cNvPr id="11"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cxnSp>
        <p:nvCxnSpPr>
          <p:cNvPr id="17" name="Straight Connector 16"/>
          <p:cNvCxnSpPr/>
          <p:nvPr userDrawn="1"/>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image_down">
    <p:spTree>
      <p:nvGrpSpPr>
        <p:cNvPr id="1" name=""/>
        <p:cNvGrpSpPr/>
        <p:nvPr/>
      </p:nvGrpSpPr>
      <p:grpSpPr>
        <a:xfrm>
          <a:off x="0" y="0"/>
          <a:ext cx="0" cy="0"/>
          <a:chOff x="0" y="0"/>
          <a:chExt cx="0" cy="0"/>
        </a:xfrm>
      </p:grpSpPr>
      <p:sp>
        <p:nvSpPr>
          <p:cNvPr id="11" name="Content Placeholder 2"/>
          <p:cNvSpPr>
            <a:spLocks noGrp="1"/>
          </p:cNvSpPr>
          <p:nvPr>
            <p:ph idx="11"/>
          </p:nvPr>
        </p:nvSpPr>
        <p:spPr>
          <a:xfrm>
            <a:off x="249101" y="1124074"/>
            <a:ext cx="8497608" cy="1071570"/>
          </a:xfrm>
          <a:prstGeom prst="rect">
            <a:avLst/>
          </a:prstGeom>
        </p:spPr>
        <p:txBody>
          <a:bodyPr lIns="91420" tIns="45710" rIns="91420" bIns="45710"/>
          <a:lstStyle>
            <a:lvl1pPr>
              <a:buNone/>
              <a:defRPr sz="2400" b="0">
                <a:latin typeface="+mn-lt"/>
              </a:defRPr>
            </a:lvl1pPr>
            <a:lvl2pPr>
              <a:buSzPct val="70000"/>
              <a:buFont typeface="Wingdings" pitchFamily="2" charset="2"/>
              <a:buChar char="q"/>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Picture Placeholder 7"/>
          <p:cNvSpPr>
            <a:spLocks noGrp="1"/>
          </p:cNvSpPr>
          <p:nvPr>
            <p:ph type="pic" sz="quarter" idx="12"/>
          </p:nvPr>
        </p:nvSpPr>
        <p:spPr>
          <a:xfrm>
            <a:off x="250521" y="2207174"/>
            <a:ext cx="8496188" cy="2419426"/>
          </a:xfrm>
          <a:prstGeom prst="rect">
            <a:avLst/>
          </a:prstGeom>
        </p:spPr>
        <p:txBody>
          <a:bodyPr lIns="91420" tIns="45710" rIns="91420" bIns="45710"/>
          <a:lstStyle>
            <a:lvl1pPr>
              <a:buNone/>
              <a:defRPr/>
            </a:lvl1pPr>
          </a:lstStyle>
          <a:p>
            <a:endParaRPr lang="en-IN" dirty="0"/>
          </a:p>
        </p:txBody>
      </p:sp>
      <p:sp>
        <p:nvSpPr>
          <p:cNvPr id="12" name="Title 1"/>
          <p:cNvSpPr>
            <a:spLocks noGrp="1"/>
          </p:cNvSpPr>
          <p:nvPr>
            <p:ph type="title"/>
          </p:nvPr>
        </p:nvSpPr>
        <p:spPr>
          <a:xfrm>
            <a:off x="252028" y="406518"/>
            <a:ext cx="7000924" cy="581040"/>
          </a:xfrm>
          <a:prstGeom prst="rect">
            <a:avLst/>
          </a:prstGeom>
        </p:spPr>
        <p:txBody>
          <a:bodyPr lIns="91420" tIns="45710" rIns="91420" bIns="45710"/>
          <a:lstStyle>
            <a:lvl1pPr algn="l">
              <a:defRPr sz="3200" b="0">
                <a:solidFill>
                  <a:srgbClr val="C00000"/>
                </a:solidFill>
              </a:defRPr>
            </a:lvl1pPr>
          </a:lstStyle>
          <a:p>
            <a:r>
              <a:rPr lang="en-US" dirty="0" smtClean="0"/>
              <a:t>Click to edit Master title style</a:t>
            </a:r>
            <a:endParaRPr lang="en-IN" dirty="0"/>
          </a:p>
        </p:txBody>
      </p:sp>
      <p:sp>
        <p:nvSpPr>
          <p:cNvPr id="9"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cxnSp>
        <p:nvCxnSpPr>
          <p:cNvPr id="13" name="Straight Connector 12"/>
          <p:cNvCxnSpPr/>
          <p:nvPr userDrawn="1"/>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ing with Image only">
    <p:spTree>
      <p:nvGrpSpPr>
        <p:cNvPr id="1" name=""/>
        <p:cNvGrpSpPr/>
        <p:nvPr/>
      </p:nvGrpSpPr>
      <p:grpSpPr>
        <a:xfrm>
          <a:off x="0" y="0"/>
          <a:ext cx="0" cy="0"/>
          <a:chOff x="0" y="0"/>
          <a:chExt cx="0" cy="0"/>
        </a:xfrm>
      </p:grpSpPr>
      <p:sp>
        <p:nvSpPr>
          <p:cNvPr id="13" name="Title 1"/>
          <p:cNvSpPr>
            <a:spLocks noGrp="1"/>
          </p:cNvSpPr>
          <p:nvPr>
            <p:ph type="title"/>
          </p:nvPr>
        </p:nvSpPr>
        <p:spPr>
          <a:xfrm>
            <a:off x="252028" y="406518"/>
            <a:ext cx="7000924" cy="581040"/>
          </a:xfrm>
          <a:prstGeom prst="rect">
            <a:avLst/>
          </a:prstGeom>
        </p:spPr>
        <p:txBody>
          <a:bodyPr lIns="91420" tIns="45710" rIns="91420" bIns="45710"/>
          <a:lstStyle>
            <a:lvl1pPr algn="l">
              <a:defRPr sz="3200" b="0">
                <a:solidFill>
                  <a:srgbClr val="C00000"/>
                </a:solidFill>
              </a:defRPr>
            </a:lvl1pPr>
          </a:lstStyle>
          <a:p>
            <a:r>
              <a:rPr lang="en-US" dirty="0" smtClean="0"/>
              <a:t>Click to edit Master title style</a:t>
            </a:r>
            <a:endParaRPr lang="en-IN" dirty="0"/>
          </a:p>
        </p:txBody>
      </p:sp>
      <p:sp>
        <p:nvSpPr>
          <p:cNvPr id="14" name="Picture Placeholder 7"/>
          <p:cNvSpPr>
            <a:spLocks noGrp="1"/>
          </p:cNvSpPr>
          <p:nvPr>
            <p:ph type="pic" sz="quarter" idx="12"/>
          </p:nvPr>
        </p:nvSpPr>
        <p:spPr>
          <a:xfrm>
            <a:off x="250521" y="1128813"/>
            <a:ext cx="8483576" cy="3497787"/>
          </a:xfrm>
          <a:prstGeom prst="rect">
            <a:avLst/>
          </a:prstGeom>
        </p:spPr>
        <p:txBody>
          <a:bodyPr lIns="91420" tIns="45710" rIns="91420" bIns="45710"/>
          <a:lstStyle>
            <a:lvl1pPr>
              <a:buNone/>
              <a:defRPr/>
            </a:lvl1pPr>
          </a:lstStyle>
          <a:p>
            <a:endParaRPr lang="en-IN" dirty="0"/>
          </a:p>
        </p:txBody>
      </p:sp>
      <p:sp>
        <p:nvSpPr>
          <p:cNvPr id="8"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cxnSp>
        <p:nvCxnSpPr>
          <p:cNvPr id="7" name="Straight Connector 6"/>
          <p:cNvCxnSpPr/>
          <p:nvPr userDrawn="1"/>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and middle image">
    <p:spTree>
      <p:nvGrpSpPr>
        <p:cNvPr id="1" name=""/>
        <p:cNvGrpSpPr/>
        <p:nvPr/>
      </p:nvGrpSpPr>
      <p:grpSpPr>
        <a:xfrm>
          <a:off x="0" y="0"/>
          <a:ext cx="0" cy="0"/>
          <a:chOff x="0" y="0"/>
          <a:chExt cx="0" cy="0"/>
        </a:xfrm>
      </p:grpSpPr>
      <p:sp>
        <p:nvSpPr>
          <p:cNvPr id="11" name="Content Placeholder 2"/>
          <p:cNvSpPr>
            <a:spLocks noGrp="1"/>
          </p:cNvSpPr>
          <p:nvPr>
            <p:ph idx="11"/>
          </p:nvPr>
        </p:nvSpPr>
        <p:spPr>
          <a:xfrm>
            <a:off x="249094" y="1124073"/>
            <a:ext cx="8507787" cy="428627"/>
          </a:xfrm>
          <a:prstGeom prst="rect">
            <a:avLst/>
          </a:prstGeom>
        </p:spPr>
        <p:txBody>
          <a:bodyPr lIns="91420" tIns="45710" rIns="91420" bIns="45710"/>
          <a:lstStyle>
            <a:lvl1pPr>
              <a:buNone/>
              <a:defRPr sz="2400" b="0">
                <a:latin typeface="+mn-lt"/>
              </a:defRPr>
            </a:lvl1pPr>
            <a:lvl2pPr>
              <a:buSzPct val="70000"/>
              <a:buFont typeface="Wingdings" pitchFamily="2" charset="2"/>
              <a:buNone/>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p:txBody>
      </p:sp>
      <p:sp>
        <p:nvSpPr>
          <p:cNvPr id="8" name="Picture Placeholder 7"/>
          <p:cNvSpPr>
            <a:spLocks noGrp="1"/>
          </p:cNvSpPr>
          <p:nvPr>
            <p:ph type="pic" sz="quarter" idx="12"/>
          </p:nvPr>
        </p:nvSpPr>
        <p:spPr>
          <a:xfrm>
            <a:off x="2580615" y="1732542"/>
            <a:ext cx="3857652" cy="2928957"/>
          </a:xfrm>
          <a:prstGeom prst="rect">
            <a:avLst/>
          </a:prstGeom>
        </p:spPr>
        <p:txBody>
          <a:bodyPr lIns="91420" tIns="45710" rIns="91420" bIns="45710"/>
          <a:lstStyle>
            <a:lvl1pPr>
              <a:buNone/>
              <a:defRPr/>
            </a:lvl1pPr>
          </a:lstStyle>
          <a:p>
            <a:endParaRPr lang="en-IN" dirty="0"/>
          </a:p>
        </p:txBody>
      </p:sp>
      <p:sp>
        <p:nvSpPr>
          <p:cNvPr id="12" name="Title 1"/>
          <p:cNvSpPr>
            <a:spLocks noGrp="1"/>
          </p:cNvSpPr>
          <p:nvPr>
            <p:ph type="title"/>
          </p:nvPr>
        </p:nvSpPr>
        <p:spPr>
          <a:xfrm>
            <a:off x="252028" y="406518"/>
            <a:ext cx="7000924" cy="581040"/>
          </a:xfrm>
          <a:prstGeom prst="rect">
            <a:avLst/>
          </a:prstGeom>
        </p:spPr>
        <p:txBody>
          <a:bodyPr lIns="91420" tIns="45710" rIns="91420" bIns="45710"/>
          <a:lstStyle>
            <a:lvl1pPr algn="l">
              <a:defRPr sz="3200" b="0">
                <a:solidFill>
                  <a:srgbClr val="C00000"/>
                </a:solidFill>
              </a:defRPr>
            </a:lvl1pPr>
          </a:lstStyle>
          <a:p>
            <a:r>
              <a:rPr lang="en-US" dirty="0" smtClean="0"/>
              <a:t>Click to edit Master title style</a:t>
            </a:r>
            <a:endParaRPr lang="en-IN" dirty="0"/>
          </a:p>
        </p:txBody>
      </p:sp>
      <p:sp>
        <p:nvSpPr>
          <p:cNvPr id="9"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cxnSp>
        <p:nvCxnSpPr>
          <p:cNvPr id="13" name="Straight Connector 12"/>
          <p:cNvCxnSpPr/>
          <p:nvPr userDrawn="1"/>
        </p:nvCxnSpPr>
        <p:spPr>
          <a:xfrm flipV="1">
            <a:off x="247884" y="990074"/>
            <a:ext cx="8637562" cy="3734"/>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and middle image">
    <p:spTree>
      <p:nvGrpSpPr>
        <p:cNvPr id="1" name=""/>
        <p:cNvGrpSpPr/>
        <p:nvPr/>
      </p:nvGrpSpPr>
      <p:grpSpPr>
        <a:xfrm>
          <a:off x="0" y="0"/>
          <a:ext cx="0" cy="0"/>
          <a:chOff x="0" y="0"/>
          <a:chExt cx="0" cy="0"/>
        </a:xfrm>
      </p:grpSpPr>
      <p:sp>
        <p:nvSpPr>
          <p:cNvPr id="11" name="Content Placeholder 2"/>
          <p:cNvSpPr>
            <a:spLocks noGrp="1"/>
          </p:cNvSpPr>
          <p:nvPr>
            <p:ph idx="11"/>
          </p:nvPr>
        </p:nvSpPr>
        <p:spPr>
          <a:xfrm>
            <a:off x="249094" y="1124075"/>
            <a:ext cx="8507787" cy="3414977"/>
          </a:xfrm>
          <a:prstGeom prst="rect">
            <a:avLst/>
          </a:prstGeom>
        </p:spPr>
        <p:txBody>
          <a:bodyPr lIns="91420" tIns="45710" rIns="91420" bIns="45710"/>
          <a:lstStyle>
            <a:lvl1pPr>
              <a:buNone/>
              <a:defRPr sz="2400" b="0">
                <a:latin typeface="+mn-lt"/>
              </a:defRPr>
            </a:lvl1pPr>
            <a:lvl2pPr>
              <a:buSzPct val="70000"/>
              <a:buFont typeface="Wingdings" pitchFamily="2" charset="2"/>
              <a:buNone/>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p:txBody>
      </p:sp>
      <p:sp>
        <p:nvSpPr>
          <p:cNvPr id="12" name="Title 1"/>
          <p:cNvSpPr>
            <a:spLocks noGrp="1"/>
          </p:cNvSpPr>
          <p:nvPr>
            <p:ph type="title" hasCustomPrompt="1"/>
          </p:nvPr>
        </p:nvSpPr>
        <p:spPr>
          <a:xfrm>
            <a:off x="252028" y="406518"/>
            <a:ext cx="7000924" cy="581040"/>
          </a:xfrm>
          <a:prstGeom prst="rect">
            <a:avLst/>
          </a:prstGeom>
        </p:spPr>
        <p:txBody>
          <a:bodyPr lIns="91420" tIns="45710" rIns="91420" bIns="45710"/>
          <a:lstStyle>
            <a:lvl1pPr algn="l">
              <a:defRPr sz="3200" b="0">
                <a:solidFill>
                  <a:srgbClr val="C00000"/>
                </a:solidFill>
              </a:defRPr>
            </a:lvl1pPr>
          </a:lstStyle>
          <a:p>
            <a:r>
              <a:rPr lang="en-US" dirty="0" smtClean="0"/>
              <a:t>Tip</a:t>
            </a:r>
            <a:endParaRPr lang="en-IN" dirty="0"/>
          </a:p>
        </p:txBody>
      </p:sp>
      <p:sp>
        <p:nvSpPr>
          <p:cNvPr id="9"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cxnSp>
        <p:nvCxnSpPr>
          <p:cNvPr id="13" name="Straight Connector 12"/>
          <p:cNvCxnSpPr/>
          <p:nvPr userDrawn="1"/>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26" name="Title 1"/>
          <p:cNvSpPr txBox="1">
            <a:spLocks/>
          </p:cNvSpPr>
          <p:nvPr userDrawn="1"/>
        </p:nvSpPr>
        <p:spPr>
          <a:xfrm>
            <a:off x="247883" y="410752"/>
            <a:ext cx="7000924" cy="581040"/>
          </a:xfrm>
          <a:prstGeom prst="rect">
            <a:avLst/>
          </a:prstGeom>
        </p:spPr>
        <p:txBody>
          <a:bodyPr lIns="91420" tIns="45710" rIns="91420" bIns="45710"/>
          <a:lstStyle>
            <a:lvl1pPr algn="ctr" rtl="0" eaLnBrk="0" fontAlgn="base" hangingPunct="0">
              <a:spcBef>
                <a:spcPct val="0"/>
              </a:spcBef>
              <a:spcAft>
                <a:spcPct val="0"/>
              </a:spcAft>
              <a:defRPr sz="4000" b="1" kern="1200">
                <a:solidFill>
                  <a:schemeClr val="tx1"/>
                </a:solidFill>
                <a:latin typeface="+mj-lt"/>
                <a:ea typeface="+mj-ea"/>
                <a:cs typeface="+mj-cs"/>
              </a:defRPr>
            </a:lvl1pPr>
            <a:lvl2pPr algn="ctr" rtl="0" eaLnBrk="0" fontAlgn="base" hangingPunct="0">
              <a:spcBef>
                <a:spcPct val="0"/>
              </a:spcBef>
              <a:spcAft>
                <a:spcPct val="0"/>
              </a:spcAft>
              <a:defRPr sz="4000" b="1">
                <a:solidFill>
                  <a:schemeClr val="tx1"/>
                </a:solidFill>
                <a:latin typeface="Calibri" pitchFamily="34" charset="0"/>
              </a:defRPr>
            </a:lvl2pPr>
            <a:lvl3pPr algn="ctr" rtl="0" eaLnBrk="0" fontAlgn="base" hangingPunct="0">
              <a:spcBef>
                <a:spcPct val="0"/>
              </a:spcBef>
              <a:spcAft>
                <a:spcPct val="0"/>
              </a:spcAft>
              <a:defRPr sz="4000" b="1">
                <a:solidFill>
                  <a:schemeClr val="tx1"/>
                </a:solidFill>
                <a:latin typeface="Calibri" pitchFamily="34" charset="0"/>
              </a:defRPr>
            </a:lvl3pPr>
            <a:lvl4pPr algn="ctr" rtl="0" eaLnBrk="0" fontAlgn="base" hangingPunct="0">
              <a:spcBef>
                <a:spcPct val="0"/>
              </a:spcBef>
              <a:spcAft>
                <a:spcPct val="0"/>
              </a:spcAft>
              <a:defRPr sz="4000" b="1">
                <a:solidFill>
                  <a:schemeClr val="tx1"/>
                </a:solidFill>
                <a:latin typeface="Calibri" pitchFamily="34" charset="0"/>
              </a:defRPr>
            </a:lvl4pPr>
            <a:lvl5pPr algn="ctr" rtl="0" eaLnBrk="0" fontAlgn="base" hangingPunct="0">
              <a:spcBef>
                <a:spcPct val="0"/>
              </a:spcBef>
              <a:spcAft>
                <a:spcPct val="0"/>
              </a:spcAft>
              <a:defRPr sz="4000" b="1">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IN" dirty="0"/>
          </a:p>
        </p:txBody>
      </p:sp>
      <p:sp>
        <p:nvSpPr>
          <p:cNvPr id="8"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xmlns="" val="197146348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ext session ">
    <p:spTree>
      <p:nvGrpSpPr>
        <p:cNvPr id="1" name=""/>
        <p:cNvGrpSpPr/>
        <p:nvPr/>
      </p:nvGrpSpPr>
      <p:grpSpPr>
        <a:xfrm>
          <a:off x="0" y="0"/>
          <a:ext cx="0" cy="0"/>
          <a:chOff x="0" y="0"/>
          <a:chExt cx="0" cy="0"/>
        </a:xfrm>
      </p:grpSpPr>
      <p:pic>
        <p:nvPicPr>
          <p:cNvPr id="42" name="Picture 4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rot="18719114">
            <a:off x="3302459" y="339716"/>
            <a:ext cx="59214" cy="57476"/>
          </a:xfrm>
          <a:prstGeom prst="rect">
            <a:avLst/>
          </a:prstGeom>
        </p:spPr>
      </p:pic>
      <p:sp>
        <p:nvSpPr>
          <p:cNvPr id="14" name="Footer Placeholder 4"/>
          <p:cNvSpPr>
            <a:spLocks noGrp="1"/>
          </p:cNvSpPr>
          <p:nvPr>
            <p:ph type="ftr" sz="quarter" idx="10"/>
          </p:nvPr>
        </p:nvSpPr>
        <p:spPr>
          <a:xfrm>
            <a:off x="1154625" y="4818661"/>
            <a:ext cx="7307451" cy="215901"/>
          </a:xfrm>
          <a:prstGeom prst="rect">
            <a:avLst/>
          </a:prstGeom>
        </p:spPr>
        <p:txBody>
          <a:bodyPr lIns="91420" tIns="45710" rIns="91420" bIns="45710"/>
          <a:lstStyle>
            <a:lvl1pPr algn="ctr">
              <a:defRPr sz="900">
                <a:solidFill>
                  <a:schemeClr val="tx1">
                    <a:lumMod val="50000"/>
                    <a:lumOff val="50000"/>
                  </a:schemeClr>
                </a:solidFill>
                <a:latin typeface="+mn-lt"/>
              </a:defRPr>
            </a:lvl1pPr>
          </a:lstStyle>
          <a:p>
            <a:pPr>
              <a:defRPr/>
            </a:pPr>
            <a:r>
              <a:rPr lang="en-US" smtClean="0"/>
              <a:t>SKANI101x | Lighting</a:t>
            </a:r>
            <a:endParaRPr lang="en-US" dirty="0" smtClean="0"/>
          </a:p>
        </p:txBody>
      </p:sp>
      <p:sp>
        <p:nvSpPr>
          <p:cNvPr id="8" name="Content Placeholder 2"/>
          <p:cNvSpPr>
            <a:spLocks noGrp="1"/>
          </p:cNvSpPr>
          <p:nvPr>
            <p:ph idx="11"/>
          </p:nvPr>
        </p:nvSpPr>
        <p:spPr>
          <a:xfrm>
            <a:off x="977449" y="2585981"/>
            <a:ext cx="7965072" cy="428627"/>
          </a:xfrm>
          <a:prstGeom prst="rect">
            <a:avLst/>
          </a:prstGeom>
        </p:spPr>
        <p:txBody>
          <a:bodyPr lIns="91420" tIns="45710" rIns="91420" bIns="45710"/>
          <a:lstStyle>
            <a:lvl1pPr>
              <a:buNone/>
              <a:defRPr sz="2400" b="0">
                <a:latin typeface="+mn-lt"/>
              </a:defRPr>
            </a:lvl1pPr>
            <a:lvl2pPr>
              <a:buSzPct val="70000"/>
              <a:buFont typeface="Wingdings" pitchFamily="2" charset="2"/>
              <a:buNone/>
              <a:defRPr sz="2000">
                <a:latin typeface="+mn-lt"/>
              </a:defRPr>
            </a:lvl2pPr>
            <a:lvl3pPr>
              <a:defRPr sz="1700">
                <a:latin typeface="+mn-lt"/>
              </a:defRPr>
            </a:lvl3pPr>
            <a:lvl4pPr>
              <a:buFont typeface="Wingdings" pitchFamily="2" charset="2"/>
              <a:buChar char="Ø"/>
              <a:defRPr sz="1700">
                <a:latin typeface="+mn-lt"/>
              </a:defRPr>
            </a:lvl4pPr>
            <a:lvl5pPr>
              <a:defRPr sz="1700">
                <a:latin typeface="+mn-lt"/>
              </a:defRPr>
            </a:lvl5pPr>
          </a:lstStyle>
          <a:p>
            <a:pPr lvl="0"/>
            <a:r>
              <a:rPr lang="en-US" dirty="0" smtClean="0"/>
              <a:t>Click to edit Master text styles</a:t>
            </a:r>
          </a:p>
        </p:txBody>
      </p:sp>
      <p:cxnSp>
        <p:nvCxnSpPr>
          <p:cNvPr id="9" name="Straight Connector 8"/>
          <p:cNvCxnSpPr/>
          <p:nvPr userDrawn="1"/>
        </p:nvCxnSpPr>
        <p:spPr>
          <a:xfrm>
            <a:off x="952500" y="2577737"/>
            <a:ext cx="7229475" cy="0"/>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hasCustomPrompt="1"/>
          </p:nvPr>
        </p:nvSpPr>
        <p:spPr>
          <a:xfrm>
            <a:off x="984260" y="1857741"/>
            <a:ext cx="6704320" cy="668109"/>
          </a:xfrm>
          <a:prstGeom prst="rect">
            <a:avLst/>
          </a:prstGeom>
        </p:spPr>
        <p:txBody>
          <a:bodyPr lIns="91420" tIns="45710" rIns="91420" bIns="45710" anchor="ctr"/>
          <a:lstStyle>
            <a:lvl1pPr algn="l">
              <a:defRPr sz="4100" b="0" baseline="0">
                <a:solidFill>
                  <a:srgbClr val="C00000"/>
                </a:solidFill>
                <a:latin typeface="+mj-lt"/>
              </a:defRPr>
            </a:lvl1pPr>
          </a:lstStyle>
          <a:p>
            <a:r>
              <a:rPr lang="en-US" dirty="0" smtClean="0"/>
              <a:t>Next session</a:t>
            </a:r>
            <a:endParaRPr lang="en-IN" dirty="0"/>
          </a:p>
        </p:txBody>
      </p:sp>
      <p:sp>
        <p:nvSpPr>
          <p:cNvPr id="11" name="Slide Number Placeholder 5"/>
          <p:cNvSpPr txBox="1">
            <a:spLocks/>
          </p:cNvSpPr>
          <p:nvPr userDrawn="1"/>
        </p:nvSpPr>
        <p:spPr>
          <a:xfrm>
            <a:off x="7833182" y="4862602"/>
            <a:ext cx="990601" cy="268288"/>
          </a:xfrm>
          <a:prstGeom prst="rect">
            <a:avLst/>
          </a:prstGeom>
        </p:spPr>
        <p:txBody>
          <a:bodyPr lIns="91420" tIns="45710" rIns="91420" bIns="45710" anchor="ctr"/>
          <a:lstStyle>
            <a:lvl1pPr algn="r">
              <a:defRPr sz="1200">
                <a:solidFill>
                  <a:schemeClr val="tx1">
                    <a:tint val="75000"/>
                  </a:schemeClr>
                </a:solidFill>
              </a:defRPr>
            </a:lvl1pPr>
          </a:lstStyle>
          <a:p>
            <a:pPr fontAlgn="auto">
              <a:spcBef>
                <a:spcPts val="0"/>
              </a:spcBef>
              <a:spcAft>
                <a:spcPts val="0"/>
              </a:spcAft>
              <a:defRPr/>
            </a:pPr>
            <a:fld id="{D1C086DB-7DE9-44B2-B9F8-66EDC1800ADA}" type="slidenum">
              <a:rPr lang="en-IN" sz="1100" i="1" smtClean="0">
                <a:solidFill>
                  <a:schemeClr val="tx1">
                    <a:lumMod val="50000"/>
                    <a:lumOff val="50000"/>
                  </a:schemeClr>
                </a:solidFill>
                <a:latin typeface="+mn-lt"/>
                <a:cs typeface="+mn-cs"/>
              </a:rPr>
              <a:pPr fontAlgn="auto">
                <a:spcBef>
                  <a:spcPts val="0"/>
                </a:spcBef>
                <a:spcAft>
                  <a:spcPts val="0"/>
                </a:spcAft>
                <a:defRPr/>
              </a:pPr>
              <a:t>‹#›</a:t>
            </a:fld>
            <a:endParaRPr lang="en-IN" sz="1100" i="1"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xmlns="" val="42719228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1" y="4899019"/>
            <a:ext cx="9152964" cy="2098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8" name="Picture 10" descr="iitblogo.png"/>
          <p:cNvPicPr>
            <a:picLocks noChangeAspect="1"/>
          </p:cNvPicPr>
          <p:nvPr userDrawn="1"/>
        </p:nvPicPr>
        <p:blipFill>
          <a:blip r:embed="rId14" cstate="print"/>
          <a:srcRect/>
          <a:stretch>
            <a:fillRect/>
          </a:stretch>
        </p:blipFill>
        <p:spPr bwMode="auto">
          <a:xfrm>
            <a:off x="8386953" y="403724"/>
            <a:ext cx="477628" cy="465557"/>
          </a:xfrm>
          <a:prstGeom prst="rect">
            <a:avLst/>
          </a:prstGeom>
          <a:noFill/>
          <a:ln w="9525">
            <a:noFill/>
            <a:miter lim="800000"/>
            <a:headEnd/>
            <a:tailEnd/>
          </a:ln>
        </p:spPr>
      </p:pic>
      <p:sp>
        <p:nvSpPr>
          <p:cNvPr id="7" name="Rectangle 6"/>
          <p:cNvSpPr/>
          <p:nvPr userDrawn="1"/>
        </p:nvSpPr>
        <p:spPr>
          <a:xfrm>
            <a:off x="2190750" y="4886264"/>
            <a:ext cx="4762500" cy="246221"/>
          </a:xfrm>
          <a:prstGeom prst="rect">
            <a:avLst/>
          </a:prstGeom>
        </p:spPr>
        <p:txBody>
          <a:bodyPr wrap="square">
            <a:spAutoFit/>
          </a:bodyPr>
          <a:lstStyle/>
          <a:p>
            <a:pPr marL="0" indent="180975" algn="ctr">
              <a:buSzPct val="75000"/>
              <a:buFont typeface="Wingdings" pitchFamily="2" charset="2"/>
              <a:buNone/>
              <a:tabLst>
                <a:tab pos="180975" algn="l"/>
              </a:tabLst>
            </a:pPr>
            <a:r>
              <a:rPr lang="en-IN" sz="1000" dirty="0" smtClean="0">
                <a:solidFill>
                  <a:schemeClr val="accent1">
                    <a:lumMod val="75000"/>
                  </a:schemeClr>
                </a:solidFill>
                <a:latin typeface="Calibri(Body"/>
              </a:rPr>
              <a:t>IDP in Educational Technology, IIT Bombay</a:t>
            </a: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700" r:id="rId3"/>
    <p:sldLayoutId id="2147483694" r:id="rId4"/>
    <p:sldLayoutId id="2147483698" r:id="rId5"/>
    <p:sldLayoutId id="2147483701" r:id="rId6"/>
    <p:sldLayoutId id="2147483699" r:id="rId7"/>
    <p:sldLayoutId id="2147483695" r:id="rId8"/>
    <p:sldLayoutId id="2147483697" r:id="rId9"/>
    <p:sldLayoutId id="2147483696" r:id="rId10"/>
    <p:sldLayoutId id="2147483703" r:id="rId11"/>
    <p:sldLayoutId id="2147483702" r:id="rId12"/>
  </p:sldLayoutIdLst>
  <p:timing>
    <p:tnLst>
      <p:par>
        <p:cTn id="1" dur="indefinite" restart="never" nodeType="tmRoot"/>
      </p:par>
    </p:tnLst>
  </p:timing>
  <p:hf sldNum="0" hdr="0" dt="0"/>
  <p:txStyles>
    <p:titleStyle>
      <a:lvl1pPr algn="ctr" rtl="0" eaLnBrk="0" fontAlgn="base" hangingPunct="0">
        <a:spcBef>
          <a:spcPct val="0"/>
        </a:spcBef>
        <a:spcAft>
          <a:spcPct val="0"/>
        </a:spcAft>
        <a:defRPr sz="4100" b="1" kern="1200">
          <a:solidFill>
            <a:schemeClr val="tx1"/>
          </a:solidFill>
          <a:latin typeface="+mj-lt"/>
          <a:ea typeface="+mj-ea"/>
          <a:cs typeface="+mj-cs"/>
        </a:defRPr>
      </a:lvl1pPr>
      <a:lvl2pPr algn="ctr" rtl="0" eaLnBrk="0" fontAlgn="base" hangingPunct="0">
        <a:spcBef>
          <a:spcPct val="0"/>
        </a:spcBef>
        <a:spcAft>
          <a:spcPct val="0"/>
        </a:spcAft>
        <a:defRPr sz="4100" b="1">
          <a:solidFill>
            <a:schemeClr val="tx1"/>
          </a:solidFill>
          <a:latin typeface="Calibri" pitchFamily="34" charset="0"/>
        </a:defRPr>
      </a:lvl2pPr>
      <a:lvl3pPr algn="ctr" rtl="0" eaLnBrk="0" fontAlgn="base" hangingPunct="0">
        <a:spcBef>
          <a:spcPct val="0"/>
        </a:spcBef>
        <a:spcAft>
          <a:spcPct val="0"/>
        </a:spcAft>
        <a:defRPr sz="4100" b="1">
          <a:solidFill>
            <a:schemeClr val="tx1"/>
          </a:solidFill>
          <a:latin typeface="Calibri" pitchFamily="34" charset="0"/>
        </a:defRPr>
      </a:lvl3pPr>
      <a:lvl4pPr algn="ctr" rtl="0" eaLnBrk="0" fontAlgn="base" hangingPunct="0">
        <a:spcBef>
          <a:spcPct val="0"/>
        </a:spcBef>
        <a:spcAft>
          <a:spcPct val="0"/>
        </a:spcAft>
        <a:defRPr sz="4100" b="1">
          <a:solidFill>
            <a:schemeClr val="tx1"/>
          </a:solidFill>
          <a:latin typeface="Calibri" pitchFamily="34" charset="0"/>
        </a:defRPr>
      </a:lvl4pPr>
      <a:lvl5pPr algn="ctr" rtl="0" eaLnBrk="0" fontAlgn="base" hangingPunct="0">
        <a:spcBef>
          <a:spcPct val="0"/>
        </a:spcBef>
        <a:spcAft>
          <a:spcPct val="0"/>
        </a:spcAft>
        <a:defRPr sz="4100" b="1">
          <a:solidFill>
            <a:schemeClr val="tx1"/>
          </a:solidFill>
          <a:latin typeface="Calibri" pitchFamily="34" charset="0"/>
        </a:defRPr>
      </a:lvl5pPr>
      <a:lvl6pPr marL="457098" algn="ctr" rtl="0" fontAlgn="base">
        <a:spcBef>
          <a:spcPct val="0"/>
        </a:spcBef>
        <a:spcAft>
          <a:spcPct val="0"/>
        </a:spcAft>
        <a:defRPr sz="4400">
          <a:solidFill>
            <a:schemeClr val="tx1"/>
          </a:solidFill>
          <a:latin typeface="Calibri" pitchFamily="34" charset="0"/>
        </a:defRPr>
      </a:lvl6pPr>
      <a:lvl7pPr marL="914197" algn="ctr" rtl="0" fontAlgn="base">
        <a:spcBef>
          <a:spcPct val="0"/>
        </a:spcBef>
        <a:spcAft>
          <a:spcPct val="0"/>
        </a:spcAft>
        <a:defRPr sz="4400">
          <a:solidFill>
            <a:schemeClr val="tx1"/>
          </a:solidFill>
          <a:latin typeface="Calibri" pitchFamily="34" charset="0"/>
        </a:defRPr>
      </a:lvl7pPr>
      <a:lvl8pPr marL="1371295" algn="ctr" rtl="0" fontAlgn="base">
        <a:spcBef>
          <a:spcPct val="0"/>
        </a:spcBef>
        <a:spcAft>
          <a:spcPct val="0"/>
        </a:spcAft>
        <a:defRPr sz="4400">
          <a:solidFill>
            <a:schemeClr val="tx1"/>
          </a:solidFill>
          <a:latin typeface="Calibri" pitchFamily="34" charset="0"/>
        </a:defRPr>
      </a:lvl8pPr>
      <a:lvl9pPr marL="1828393" algn="ctr" rtl="0" fontAlgn="base">
        <a:spcBef>
          <a:spcPct val="0"/>
        </a:spcBef>
        <a:spcAft>
          <a:spcPct val="0"/>
        </a:spcAft>
        <a:defRPr sz="4400">
          <a:solidFill>
            <a:schemeClr val="tx1"/>
          </a:solidFill>
          <a:latin typeface="Calibri" pitchFamily="34" charset="0"/>
        </a:defRPr>
      </a:lvl9pPr>
    </p:titleStyle>
    <p:bodyStyle>
      <a:lvl1pPr marL="342824" indent="-34282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1pPr>
      <a:lvl2pPr marL="742785" indent="-28568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745" indent="-2285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845" indent="-2285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943" indent="-2285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042" indent="-228550" algn="l" defTabSz="91419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40" indent="-228550" algn="l" defTabSz="91419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37" indent="-228550" algn="l" defTabSz="91419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335" indent="-228550" algn="l" defTabSz="91419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97" rtl="0" eaLnBrk="1" latinLnBrk="0" hangingPunct="1">
        <a:defRPr sz="1800" kern="1200">
          <a:solidFill>
            <a:schemeClr val="tx1"/>
          </a:solidFill>
          <a:latin typeface="+mn-lt"/>
          <a:ea typeface="+mn-ea"/>
          <a:cs typeface="+mn-cs"/>
        </a:defRPr>
      </a:lvl1pPr>
      <a:lvl2pPr marL="457098" algn="l" defTabSz="914197" rtl="0" eaLnBrk="1" latinLnBrk="0" hangingPunct="1">
        <a:defRPr sz="1800" kern="1200">
          <a:solidFill>
            <a:schemeClr val="tx1"/>
          </a:solidFill>
          <a:latin typeface="+mn-lt"/>
          <a:ea typeface="+mn-ea"/>
          <a:cs typeface="+mn-cs"/>
        </a:defRPr>
      </a:lvl2pPr>
      <a:lvl3pPr marL="914197" algn="l" defTabSz="914197" rtl="0" eaLnBrk="1" latinLnBrk="0" hangingPunct="1">
        <a:defRPr sz="1800" kern="1200">
          <a:solidFill>
            <a:schemeClr val="tx1"/>
          </a:solidFill>
          <a:latin typeface="+mn-lt"/>
          <a:ea typeface="+mn-ea"/>
          <a:cs typeface="+mn-cs"/>
        </a:defRPr>
      </a:lvl3pPr>
      <a:lvl4pPr marL="1371295" algn="l" defTabSz="914197" rtl="0" eaLnBrk="1" latinLnBrk="0" hangingPunct="1">
        <a:defRPr sz="1800" kern="1200">
          <a:solidFill>
            <a:schemeClr val="tx1"/>
          </a:solidFill>
          <a:latin typeface="+mn-lt"/>
          <a:ea typeface="+mn-ea"/>
          <a:cs typeface="+mn-cs"/>
        </a:defRPr>
      </a:lvl4pPr>
      <a:lvl5pPr marL="1828393" algn="l" defTabSz="914197" rtl="0" eaLnBrk="1" latinLnBrk="0" hangingPunct="1">
        <a:defRPr sz="1800" kern="1200">
          <a:solidFill>
            <a:schemeClr val="tx1"/>
          </a:solidFill>
          <a:latin typeface="+mn-lt"/>
          <a:ea typeface="+mn-ea"/>
          <a:cs typeface="+mn-cs"/>
        </a:defRPr>
      </a:lvl5pPr>
      <a:lvl6pPr marL="2285492" algn="l" defTabSz="914197" rtl="0" eaLnBrk="1" latinLnBrk="0" hangingPunct="1">
        <a:defRPr sz="1800" kern="1200">
          <a:solidFill>
            <a:schemeClr val="tx1"/>
          </a:solidFill>
          <a:latin typeface="+mn-lt"/>
          <a:ea typeface="+mn-ea"/>
          <a:cs typeface="+mn-cs"/>
        </a:defRPr>
      </a:lvl6pPr>
      <a:lvl7pPr marL="2742590" algn="l" defTabSz="914197" rtl="0" eaLnBrk="1" latinLnBrk="0" hangingPunct="1">
        <a:defRPr sz="1800" kern="1200">
          <a:solidFill>
            <a:schemeClr val="tx1"/>
          </a:solidFill>
          <a:latin typeface="+mn-lt"/>
          <a:ea typeface="+mn-ea"/>
          <a:cs typeface="+mn-cs"/>
        </a:defRPr>
      </a:lvl7pPr>
      <a:lvl8pPr marL="3199688" algn="l" defTabSz="914197" rtl="0" eaLnBrk="1" latinLnBrk="0" hangingPunct="1">
        <a:defRPr sz="1800" kern="1200">
          <a:solidFill>
            <a:schemeClr val="tx1"/>
          </a:solidFill>
          <a:latin typeface="+mn-lt"/>
          <a:ea typeface="+mn-ea"/>
          <a:cs typeface="+mn-cs"/>
        </a:defRPr>
      </a:lvl8pPr>
      <a:lvl9pPr marL="3656786" algn="l" defTabSz="91419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oli.cmu.edu/" TargetMode="External"/><Relationship Id="rId2" Type="http://schemas.openxmlformats.org/officeDocument/2006/relationships/hyperlink" Target="https://www.youtube.com/user/nptelhrd"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edutopia.org/open-educational-resources-guid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time_continue=9&amp;v=GLyyIl31qKI"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09445" y="2388412"/>
            <a:ext cx="7340590" cy="900641"/>
          </a:xfrm>
        </p:spPr>
        <p:txBody>
          <a:bodyPr/>
          <a:lstStyle/>
          <a:p>
            <a:r>
              <a:rPr lang="en-IN" sz="3000" dirty="0" smtClean="0">
                <a:latin typeface="Calibri" panose="020F0502020204030204" pitchFamily="34" charset="0"/>
              </a:rPr>
              <a:t>FLIPPED CLASSROOM ACTIVITY CONSTRUCTOR – USING EXISTING CONTENT</a:t>
            </a:r>
            <a:endParaRPr lang="en-IN" sz="3000" dirty="0"/>
          </a:p>
        </p:txBody>
      </p:sp>
    </p:spTree>
  </p:cSld>
  <p:clrMapOvr>
    <a:masterClrMapping/>
  </p:clrMapOvr>
  <mc:AlternateContent xmlns:mc="http://schemas.openxmlformats.org/markup-compatibility/2006">
    <mc:Choice xmlns:p14="http://schemas.microsoft.com/office/powerpoint/2010/main" xmlns="" Requires="p14">
      <p:transition p14:dur="0" advTm="15000"/>
    </mc:Choice>
    <mc:Fallback>
      <p:transition advTm="15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p:cNvSpPr>
          <p:nvPr/>
        </p:nvSpPr>
        <p:spPr>
          <a:xfrm>
            <a:off x="465666" y="2997195"/>
            <a:ext cx="7290860" cy="685805"/>
          </a:xfrm>
          <a:prstGeom prst="rect">
            <a:avLst/>
          </a:prstGeom>
          <a:solidFill>
            <a:srgbClr val="FFFFD5"/>
          </a:solidFill>
          <a:ln w="9525">
            <a:solidFill>
              <a:srgbClr val="F5D067"/>
            </a:solidFill>
          </a:ln>
        </p:spPr>
        <p:style>
          <a:lnRef idx="2">
            <a:schemeClr val="accent4"/>
          </a:lnRef>
          <a:fillRef idx="1">
            <a:schemeClr val="lt1"/>
          </a:fillRef>
          <a:effectRef idx="0">
            <a:schemeClr val="accent4"/>
          </a:effectRef>
          <a:fontRef idx="minor">
            <a:schemeClr val="dk1"/>
          </a:fontRef>
        </p:style>
        <p:txBody>
          <a:bodyPr>
            <a:normAutofit/>
          </a:bodyPr>
          <a:lstStyle>
            <a:lvl1pPr marL="342824" indent="-342824"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1pPr>
            <a:lvl2pPr marL="742785" indent="-285686"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2745" indent="-22855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599845"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6943"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042"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140"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8237"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5335"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endParaRPr lang="en-US" dirty="0">
              <a:solidFill>
                <a:srgbClr val="000000"/>
              </a:solidFill>
            </a:endParaRPr>
          </a:p>
        </p:txBody>
      </p:sp>
      <p:sp>
        <p:nvSpPr>
          <p:cNvPr id="3" name="Content Placeholder 2"/>
          <p:cNvSpPr>
            <a:spLocks noGrp="1"/>
          </p:cNvSpPr>
          <p:nvPr>
            <p:ph idx="11"/>
          </p:nvPr>
        </p:nvSpPr>
        <p:spPr>
          <a:xfrm>
            <a:off x="247885" y="1124073"/>
            <a:ext cx="8629415" cy="3058460"/>
          </a:xfrm>
        </p:spPr>
        <p:txBody>
          <a:bodyPr/>
          <a:lstStyle/>
          <a:p>
            <a:pPr marL="0" indent="180975">
              <a:buSzPct val="75000"/>
              <a:buFont typeface="Wingdings" pitchFamily="2" charset="2"/>
              <a:buChar char="§"/>
              <a:tabLst>
                <a:tab pos="180975" algn="l"/>
              </a:tabLst>
            </a:pPr>
            <a:r>
              <a:rPr lang="en-IN" sz="2000" dirty="0" smtClean="0"/>
              <a:t>This activity constructor document is aimed at assisting teachers in  </a:t>
            </a:r>
          </a:p>
          <a:p>
            <a:pPr marL="0" indent="180975">
              <a:buSzPct val="75000"/>
              <a:tabLst>
                <a:tab pos="180975" algn="l"/>
              </a:tabLst>
            </a:pPr>
            <a:r>
              <a:rPr lang="en-IN" sz="2000" dirty="0" smtClean="0"/>
              <a:t>designing  Flipped Classroom Activity in their own course using existing content.</a:t>
            </a:r>
          </a:p>
          <a:p>
            <a:pPr marL="0" indent="180975">
              <a:buSzPct val="75000"/>
              <a:buFont typeface="Wingdings" pitchFamily="2" charset="2"/>
              <a:buChar char="§"/>
              <a:tabLst>
                <a:tab pos="180975" algn="l"/>
              </a:tabLst>
            </a:pPr>
            <a:r>
              <a:rPr lang="en-IN" sz="2000" dirty="0" smtClean="0"/>
              <a:t>This guide will deal with Open Education Resources (</a:t>
            </a:r>
            <a:r>
              <a:rPr lang="en-IN" sz="2000" dirty="0" err="1" smtClean="0"/>
              <a:t>OER’s</a:t>
            </a:r>
            <a:r>
              <a:rPr lang="en-IN" sz="2000" dirty="0" smtClean="0"/>
              <a:t>) or those </a:t>
            </a:r>
          </a:p>
          <a:p>
            <a:pPr marL="0" indent="180975">
              <a:buSzPct val="75000"/>
              <a:tabLst>
                <a:tab pos="180975" algn="l"/>
              </a:tabLst>
            </a:pPr>
            <a:r>
              <a:rPr lang="en-IN" sz="2000" dirty="0" smtClean="0"/>
              <a:t>licensed under Creative Commons.</a:t>
            </a:r>
          </a:p>
          <a:p>
            <a:pPr marL="0" indent="180975">
              <a:buSzPct val="75000"/>
              <a:buFont typeface="Wingdings" pitchFamily="2" charset="2"/>
              <a:buChar char="§"/>
              <a:tabLst>
                <a:tab pos="180975" algn="l"/>
              </a:tabLst>
            </a:pPr>
            <a:r>
              <a:rPr lang="en-IN" sz="2000" dirty="0" smtClean="0"/>
              <a:t>The slides with white background are information sheets.</a:t>
            </a:r>
          </a:p>
          <a:p>
            <a:pPr marL="0" indent="180975">
              <a:buSzPct val="75000"/>
              <a:buFont typeface="Wingdings" pitchFamily="2" charset="2"/>
              <a:buChar char="§"/>
              <a:tabLst>
                <a:tab pos="180975" algn="l"/>
              </a:tabLst>
            </a:pPr>
            <a:r>
              <a:rPr lang="en-IN" sz="2000" dirty="0" smtClean="0"/>
              <a:t>The slides with Pale-yellow background require you to provide inputs.</a:t>
            </a:r>
          </a:p>
          <a:p>
            <a:pPr marL="0" indent="180975">
              <a:buSzPct val="75000"/>
              <a:buFont typeface="Wingdings" pitchFamily="2" charset="2"/>
              <a:buChar char="§"/>
              <a:tabLst>
                <a:tab pos="180975" algn="l"/>
              </a:tabLst>
            </a:pPr>
            <a:r>
              <a:rPr lang="en-IN" sz="2000" dirty="0" smtClean="0"/>
              <a:t>Replace the text written in </a:t>
            </a:r>
            <a:r>
              <a:rPr lang="en-IN" sz="2000" dirty="0" smtClean="0">
                <a:solidFill>
                  <a:srgbClr val="3366FF"/>
                </a:solidFill>
              </a:rPr>
              <a:t>BLUE</a:t>
            </a:r>
            <a:r>
              <a:rPr lang="en-IN" sz="2000" dirty="0" smtClean="0"/>
              <a:t> with your input.</a:t>
            </a:r>
          </a:p>
          <a:p>
            <a:pPr marL="0" indent="180975">
              <a:buSzPct val="75000"/>
              <a:buFont typeface="Wingdings" pitchFamily="2" charset="2"/>
              <a:buChar char="§"/>
              <a:tabLst>
                <a:tab pos="180975" algn="l"/>
              </a:tabLst>
            </a:pPr>
            <a:r>
              <a:rPr lang="en-IN" sz="2000" dirty="0" smtClean="0"/>
              <a:t>This will be followed by an example input.</a:t>
            </a:r>
          </a:p>
          <a:p>
            <a:pPr marL="0" indent="180975">
              <a:buSzPct val="75000"/>
              <a:tabLst>
                <a:tab pos="180975" algn="l"/>
              </a:tabLst>
            </a:pPr>
            <a:endParaRPr lang="en-IN" sz="2000" dirty="0" smtClean="0"/>
          </a:p>
        </p:txBody>
      </p:sp>
      <p:sp>
        <p:nvSpPr>
          <p:cNvPr id="2" name="Title 1"/>
          <p:cNvSpPr>
            <a:spLocks noGrp="1"/>
          </p:cNvSpPr>
          <p:nvPr>
            <p:ph type="title"/>
          </p:nvPr>
        </p:nvSpPr>
        <p:spPr>
          <a:xfrm>
            <a:off x="247883" y="410752"/>
            <a:ext cx="5771917" cy="581040"/>
          </a:xfrm>
        </p:spPr>
        <p:txBody>
          <a:bodyPr/>
          <a:lstStyle/>
          <a:p>
            <a:r>
              <a:rPr lang="en-IN" dirty="0" smtClean="0">
                <a:latin typeface="Calibri" pitchFamily="34" charset="0"/>
                <a:cs typeface="Calibri" pitchFamily="34" charset="0"/>
              </a:rPr>
              <a:t>About this constructor</a:t>
            </a:r>
            <a:endParaRPr lang="en-IN" dirty="0">
              <a:latin typeface="Calibri" pitchFamily="34" charset="0"/>
              <a:cs typeface="Calibri" pitchFamily="34" charset="0"/>
            </a:endParaRPr>
          </a:p>
        </p:txBody>
      </p:sp>
    </p:spTree>
    <p:extLst>
      <p:ext uri="{BB962C8B-B14F-4D97-AF65-F5344CB8AC3E}">
        <p14:creationId xmlns:p14="http://schemas.microsoft.com/office/powerpoint/2010/main" xmlns="" val="17528928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Calibri" pitchFamily="34" charset="0"/>
                <a:cs typeface="Calibri" pitchFamily="34" charset="0"/>
              </a:rPr>
              <a:t>Table of Contents</a:t>
            </a:r>
            <a:endParaRPr lang="en-IN" dirty="0">
              <a:latin typeface="Calibri" pitchFamily="34" charset="0"/>
              <a:cs typeface="Calibri"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xmlns="" val="1063865887"/>
              </p:ext>
            </p:extLst>
          </p:nvPr>
        </p:nvGraphicFramePr>
        <p:xfrm>
          <a:off x="2169941" y="1609369"/>
          <a:ext cx="4696686" cy="2695242"/>
        </p:xfrm>
        <a:graphic>
          <a:graphicData uri="http://schemas.openxmlformats.org/drawingml/2006/table">
            <a:tbl>
              <a:tblPr firstRow="1" bandRow="1">
                <a:tableStyleId>{21E4AEA4-8DFA-4A89-87EB-49C32662AFE0}</a:tableStyleId>
              </a:tblPr>
              <a:tblGrid>
                <a:gridCol w="3241645"/>
                <a:gridCol w="1455041"/>
              </a:tblGrid>
              <a:tr h="429479">
                <a:tc>
                  <a:txBody>
                    <a:bodyPr/>
                    <a:lstStyle/>
                    <a:p>
                      <a:pPr marL="0" marR="0" indent="541338" algn="l" defTabSz="914197" rtl="0" eaLnBrk="1" fontAlgn="auto" latinLnBrk="0" hangingPunct="1">
                        <a:lnSpc>
                          <a:spcPct val="100000"/>
                        </a:lnSpc>
                        <a:spcBef>
                          <a:spcPts val="0"/>
                        </a:spcBef>
                        <a:spcAft>
                          <a:spcPts val="0"/>
                        </a:spcAft>
                        <a:buClrTx/>
                        <a:buSzTx/>
                        <a:buFontTx/>
                        <a:buNone/>
                        <a:tabLst/>
                        <a:defRPr/>
                      </a:pPr>
                      <a:r>
                        <a:rPr lang="en-IN" sz="2400" dirty="0" smtClean="0"/>
                        <a:t>SECTION</a:t>
                      </a:r>
                    </a:p>
                  </a:txBody>
                  <a:tcPr marL="0" marR="0" marT="0" marB="0" anchor="ctr"/>
                </a:tc>
                <a:tc>
                  <a:txBody>
                    <a:bodyPr/>
                    <a:lstStyle/>
                    <a:p>
                      <a:pPr marL="0" indent="180975" algn="ctr">
                        <a:buSzPct val="75000"/>
                        <a:tabLst>
                          <a:tab pos="180975" algn="l"/>
                        </a:tabLst>
                      </a:pPr>
                      <a:r>
                        <a:rPr lang="en-IN" sz="2400" dirty="0" smtClean="0"/>
                        <a:t>SLIDE #</a:t>
                      </a:r>
                    </a:p>
                  </a:txBody>
                  <a:tcPr anchor="ctr"/>
                </a:tc>
              </a:tr>
              <a:tr h="369696">
                <a:tc>
                  <a:txBody>
                    <a:bodyPr/>
                    <a:lstStyle/>
                    <a:p>
                      <a:pPr marL="0" marR="0" indent="449263" algn="l" defTabSz="914197" rtl="0" eaLnBrk="1" fontAlgn="auto" latinLnBrk="0" hangingPunct="1">
                        <a:lnSpc>
                          <a:spcPct val="100000"/>
                        </a:lnSpc>
                        <a:spcBef>
                          <a:spcPts val="0"/>
                        </a:spcBef>
                        <a:spcAft>
                          <a:spcPts val="0"/>
                        </a:spcAft>
                        <a:buClrTx/>
                        <a:buSzTx/>
                        <a:buFontTx/>
                        <a:buNone/>
                        <a:tabLst/>
                        <a:defRPr/>
                      </a:pPr>
                      <a:r>
                        <a:rPr lang="en-IN" sz="2000" dirty="0" smtClean="0"/>
                        <a:t>ABOUT YOU</a:t>
                      </a:r>
                    </a:p>
                  </a:txBody>
                  <a:tcPr anchor="ctr"/>
                </a:tc>
                <a:tc>
                  <a:txBody>
                    <a:bodyPr/>
                    <a:lstStyle/>
                    <a:p>
                      <a:pPr marL="0" indent="180975" algn="ctr">
                        <a:buSzPct val="75000"/>
                        <a:tabLst>
                          <a:tab pos="180975" algn="l"/>
                        </a:tabLst>
                      </a:pPr>
                      <a:r>
                        <a:rPr lang="en-US" sz="2000" smtClean="0"/>
                        <a:t>4</a:t>
                      </a:r>
                      <a:endParaRPr lang="en-IN" sz="2000" dirty="0" smtClean="0"/>
                    </a:p>
                  </a:txBody>
                  <a:tcPr anchor="ctr"/>
                </a:tc>
              </a:tr>
              <a:tr h="426572">
                <a:tc>
                  <a:txBody>
                    <a:bodyPr/>
                    <a:lstStyle/>
                    <a:p>
                      <a:pPr marL="0" marR="0" indent="449263" algn="l" defTabSz="914197" rtl="0" eaLnBrk="1" fontAlgn="auto" latinLnBrk="0" hangingPunct="1">
                        <a:lnSpc>
                          <a:spcPct val="100000"/>
                        </a:lnSpc>
                        <a:spcBef>
                          <a:spcPts val="0"/>
                        </a:spcBef>
                        <a:spcAft>
                          <a:spcPts val="0"/>
                        </a:spcAft>
                        <a:buClrTx/>
                        <a:buSzTx/>
                        <a:buFontTx/>
                        <a:buNone/>
                        <a:tabLst/>
                        <a:defRPr/>
                      </a:pPr>
                      <a:r>
                        <a:rPr lang="en-IN" sz="2000" dirty="0" smtClean="0"/>
                        <a:t>OUT-OF-CLASS SEGMENT</a:t>
                      </a:r>
                    </a:p>
                  </a:txBody>
                  <a:tcPr anchor="ctr"/>
                </a:tc>
                <a:tc>
                  <a:txBody>
                    <a:bodyPr/>
                    <a:lstStyle/>
                    <a:p>
                      <a:pPr marL="0" marR="0" indent="0" algn="ctr" defTabSz="914197" rtl="0" eaLnBrk="1" fontAlgn="auto" latinLnBrk="0" hangingPunct="1">
                        <a:lnSpc>
                          <a:spcPct val="100000"/>
                        </a:lnSpc>
                        <a:spcBef>
                          <a:spcPts val="0"/>
                        </a:spcBef>
                        <a:spcAft>
                          <a:spcPts val="0"/>
                        </a:spcAft>
                        <a:buClrTx/>
                        <a:buSzTx/>
                        <a:buFontTx/>
                        <a:buNone/>
                        <a:tabLst>
                          <a:tab pos="85725" algn="l"/>
                        </a:tabLst>
                        <a:defRPr/>
                      </a:pPr>
                      <a:r>
                        <a:rPr lang="en-US" sz="2400" dirty="0" smtClean="0"/>
                        <a:t>   </a:t>
                      </a:r>
                      <a:r>
                        <a:rPr lang="en-US" sz="2000" dirty="0" smtClean="0"/>
                        <a:t>7</a:t>
                      </a:r>
                      <a:endParaRPr lang="en-IN" sz="2000" dirty="0" smtClean="0"/>
                    </a:p>
                  </a:txBody>
                  <a:tcPr anchor="ctr"/>
                </a:tc>
              </a:tr>
              <a:tr h="426572">
                <a:tc>
                  <a:txBody>
                    <a:bodyPr/>
                    <a:lstStyle/>
                    <a:p>
                      <a:pPr marL="0" indent="449263" algn="l">
                        <a:buSzPct val="75000"/>
                        <a:tabLst>
                          <a:tab pos="180975" algn="l"/>
                        </a:tabLst>
                      </a:pPr>
                      <a:r>
                        <a:rPr lang="en-IN" sz="2000" dirty="0" err="1" smtClean="0"/>
                        <a:t>IN</a:t>
                      </a:r>
                      <a:r>
                        <a:rPr lang="en-IN" sz="2000" dirty="0" smtClean="0"/>
                        <a:t>-CLASS SEGMENT</a:t>
                      </a:r>
                    </a:p>
                  </a:txBody>
                  <a:tcPr anchor="ctr"/>
                </a:tc>
                <a:tc>
                  <a:txBody>
                    <a:bodyPr/>
                    <a:lstStyle/>
                    <a:p>
                      <a:pPr marL="0" marR="0" indent="0" algn="ctr" defTabSz="914197" rtl="0" eaLnBrk="1" fontAlgn="auto" latinLnBrk="0" hangingPunct="1">
                        <a:lnSpc>
                          <a:spcPct val="100000"/>
                        </a:lnSpc>
                        <a:spcBef>
                          <a:spcPts val="0"/>
                        </a:spcBef>
                        <a:spcAft>
                          <a:spcPts val="0"/>
                        </a:spcAft>
                        <a:buClrTx/>
                        <a:buSzTx/>
                        <a:buFontTx/>
                        <a:buNone/>
                        <a:tabLst/>
                        <a:defRPr/>
                      </a:pPr>
                      <a:r>
                        <a:rPr lang="en-US" sz="2400" dirty="0" smtClean="0"/>
                        <a:t>   </a:t>
                      </a:r>
                      <a:r>
                        <a:rPr lang="en-US" sz="2000" dirty="0" smtClean="0"/>
                        <a:t> 19</a:t>
                      </a:r>
                      <a:endParaRPr lang="en-IN" sz="2000" dirty="0" smtClean="0"/>
                    </a:p>
                  </a:txBody>
                  <a:tcPr anchor="ctr"/>
                </a:tc>
              </a:tr>
              <a:tr h="426572">
                <a:tc>
                  <a:txBody>
                    <a:bodyPr/>
                    <a:lstStyle/>
                    <a:p>
                      <a:pPr marL="0" marR="0" indent="449263" algn="l" defTabSz="914197" rtl="0" eaLnBrk="1" fontAlgn="auto" latinLnBrk="0" hangingPunct="1">
                        <a:lnSpc>
                          <a:spcPct val="100000"/>
                        </a:lnSpc>
                        <a:spcBef>
                          <a:spcPts val="0"/>
                        </a:spcBef>
                        <a:spcAft>
                          <a:spcPts val="0"/>
                        </a:spcAft>
                        <a:buClrTx/>
                        <a:buSzTx/>
                        <a:buFontTx/>
                        <a:buNone/>
                        <a:tabLst/>
                        <a:defRPr/>
                      </a:pPr>
                      <a:r>
                        <a:rPr lang="en-IN" sz="2000" dirty="0" smtClean="0"/>
                        <a:t>EVALUATION</a:t>
                      </a:r>
                    </a:p>
                  </a:txBody>
                  <a:tcPr anchor="ctr"/>
                </a:tc>
                <a:tc>
                  <a:txBody>
                    <a:bodyPr/>
                    <a:lstStyle/>
                    <a:p>
                      <a:pPr marL="0" marR="0" indent="0" algn="ctr" defTabSz="914197" rtl="0" eaLnBrk="1" fontAlgn="auto" latinLnBrk="0" hangingPunct="1">
                        <a:lnSpc>
                          <a:spcPct val="100000"/>
                        </a:lnSpc>
                        <a:spcBef>
                          <a:spcPts val="0"/>
                        </a:spcBef>
                        <a:spcAft>
                          <a:spcPts val="0"/>
                        </a:spcAft>
                        <a:buClrTx/>
                        <a:buSzTx/>
                        <a:buFontTx/>
                        <a:buNone/>
                        <a:tabLst/>
                        <a:defRPr/>
                      </a:pPr>
                      <a:r>
                        <a:rPr lang="en-US" sz="2400" dirty="0" smtClean="0"/>
                        <a:t>     </a:t>
                      </a:r>
                      <a:r>
                        <a:rPr lang="en-US" sz="2000" dirty="0" smtClean="0"/>
                        <a:t>32</a:t>
                      </a:r>
                      <a:endParaRPr lang="en-IN" sz="2000" dirty="0" smtClean="0"/>
                    </a:p>
                  </a:txBody>
                  <a:tcPr anchor="ctr"/>
                </a:tc>
              </a:tr>
              <a:tr h="470202">
                <a:tc>
                  <a:txBody>
                    <a:bodyPr/>
                    <a:lstStyle/>
                    <a:p>
                      <a:pPr marL="0" indent="449263" algn="l">
                        <a:buSzPct val="75000"/>
                        <a:tabLst>
                          <a:tab pos="180975" algn="l"/>
                        </a:tabLst>
                      </a:pPr>
                      <a:r>
                        <a:rPr lang="en-IN" sz="2000" dirty="0" smtClean="0"/>
                        <a:t>COMMUNITY BUILDING</a:t>
                      </a:r>
                    </a:p>
                  </a:txBody>
                  <a:tcPr anchor="ctr"/>
                </a:tc>
                <a:tc>
                  <a:txBody>
                    <a:bodyPr/>
                    <a:lstStyle/>
                    <a:p>
                      <a:pPr marL="0" marR="0" indent="0" algn="ctr" defTabSz="914197" rtl="0" eaLnBrk="1" fontAlgn="auto" latinLnBrk="0" hangingPunct="1">
                        <a:lnSpc>
                          <a:spcPct val="100000"/>
                        </a:lnSpc>
                        <a:spcBef>
                          <a:spcPts val="0"/>
                        </a:spcBef>
                        <a:spcAft>
                          <a:spcPts val="0"/>
                        </a:spcAft>
                        <a:buClrTx/>
                        <a:buSzTx/>
                        <a:buFontTx/>
                        <a:buNone/>
                        <a:tabLst/>
                        <a:defRPr/>
                      </a:pPr>
                      <a:endParaRPr lang="en-IN" sz="2400" dirty="0" smtClean="0"/>
                    </a:p>
                  </a:txBody>
                  <a:tcPr/>
                </a:tc>
              </a:tr>
            </a:tbl>
          </a:graphicData>
        </a:graphic>
      </p:graphicFrame>
    </p:spTree>
    <p:extLst>
      <p:ext uri="{BB962C8B-B14F-4D97-AF65-F5344CB8AC3E}">
        <p14:creationId xmlns:p14="http://schemas.microsoft.com/office/powerpoint/2010/main" xmlns="" val="3815133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1"/>
          </p:nvPr>
        </p:nvSpPr>
        <p:spPr>
          <a:xfrm>
            <a:off x="249094" y="1124075"/>
            <a:ext cx="8190055" cy="1447675"/>
          </a:xfrm>
        </p:spPr>
        <p:txBody>
          <a:bodyPr/>
          <a:lstStyle/>
          <a:p>
            <a:pPr marL="0" indent="0"/>
            <a:r>
              <a:rPr lang="en-IN" sz="2000" dirty="0" smtClean="0"/>
              <a:t>Provide basic information about yourself and the topic in which you want to design a flipped classroom.</a:t>
            </a:r>
          </a:p>
        </p:txBody>
      </p:sp>
      <p:sp>
        <p:nvSpPr>
          <p:cNvPr id="7" name="Title 6"/>
          <p:cNvSpPr>
            <a:spLocks noGrp="1"/>
          </p:cNvSpPr>
          <p:nvPr>
            <p:ph type="title"/>
          </p:nvPr>
        </p:nvSpPr>
        <p:spPr>
          <a:xfrm>
            <a:off x="252028" y="406518"/>
            <a:ext cx="3577022" cy="581040"/>
          </a:xfrm>
        </p:spPr>
        <p:txBody>
          <a:bodyPr/>
          <a:lstStyle/>
          <a:p>
            <a:r>
              <a:rPr lang="en-US" dirty="0" smtClean="0">
                <a:latin typeface="Calibri" pitchFamily="34" charset="0"/>
                <a:cs typeface="Calibri" pitchFamily="34" charset="0"/>
              </a:rPr>
              <a:t>About you</a:t>
            </a:r>
            <a:endParaRPr lang="en-IN" dirty="0">
              <a:latin typeface="Calibri" pitchFamily="34" charset="0"/>
              <a:cs typeface="Calibri" pitchFamily="34" charset="0"/>
            </a:endParaRPr>
          </a:p>
        </p:txBody>
      </p:sp>
    </p:spTree>
    <p:extLst>
      <p:ext uri="{BB962C8B-B14F-4D97-AF65-F5344CB8AC3E}">
        <p14:creationId xmlns:p14="http://schemas.microsoft.com/office/powerpoint/2010/main" xmlns="" val="319430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929123" y="2386188"/>
            <a:ext cx="5213235"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19" name="Rectangle 18"/>
          <p:cNvSpPr/>
          <p:nvPr/>
        </p:nvSpPr>
        <p:spPr>
          <a:xfrm>
            <a:off x="1965215" y="2350044"/>
            <a:ext cx="5213235"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12" name="Content Placeholder 3"/>
          <p:cNvSpPr txBox="1">
            <a:spLocks/>
          </p:cNvSpPr>
          <p:nvPr/>
        </p:nvSpPr>
        <p:spPr>
          <a:xfrm>
            <a:off x="0" y="17930"/>
            <a:ext cx="9144000" cy="4891087"/>
          </a:xfrm>
          <a:prstGeom prst="rect">
            <a:avLst/>
          </a:prstGeom>
          <a:solidFill>
            <a:srgbClr val="FFFFD5"/>
          </a:solidFill>
          <a:ln w="9525">
            <a:noFill/>
          </a:ln>
        </p:spPr>
        <p:style>
          <a:lnRef idx="2">
            <a:schemeClr val="accent4"/>
          </a:lnRef>
          <a:fillRef idx="1">
            <a:schemeClr val="lt1"/>
          </a:fillRef>
          <a:effectRef idx="0">
            <a:schemeClr val="accent4"/>
          </a:effectRef>
          <a:fontRef idx="minor">
            <a:schemeClr val="dk1"/>
          </a:fontRef>
        </p:style>
        <p:txBody>
          <a:bodyPr>
            <a:normAutofit/>
          </a:bodyPr>
          <a:lstStyle>
            <a:lvl1pPr marL="342824" indent="-342824"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1pPr>
            <a:lvl2pPr marL="742785" indent="-285686"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2745" indent="-22855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599845"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6943"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042"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140"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8237"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5335"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endParaRPr lang="en-US" dirty="0" smtClean="0">
              <a:solidFill>
                <a:srgbClr val="000000"/>
              </a:solidFill>
            </a:endParaRPr>
          </a:p>
          <a:p>
            <a:pPr marL="0" indent="0">
              <a:buNone/>
            </a:pPr>
            <a:endParaRPr lang="en-US" dirty="0">
              <a:solidFill>
                <a:srgbClr val="000000"/>
              </a:solidFill>
            </a:endParaRPr>
          </a:p>
        </p:txBody>
      </p:sp>
      <p:sp>
        <p:nvSpPr>
          <p:cNvPr id="4" name="Rectangle 3"/>
          <p:cNvSpPr/>
          <p:nvPr/>
        </p:nvSpPr>
        <p:spPr>
          <a:xfrm>
            <a:off x="1966495" y="1621342"/>
            <a:ext cx="5213235"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5" name="Title 4"/>
          <p:cNvSpPr>
            <a:spLocks noGrp="1"/>
          </p:cNvSpPr>
          <p:nvPr>
            <p:ph type="title"/>
          </p:nvPr>
        </p:nvSpPr>
        <p:spPr>
          <a:xfrm>
            <a:off x="247882" y="410752"/>
            <a:ext cx="8633651" cy="581040"/>
          </a:xfrm>
        </p:spPr>
        <p:txBody>
          <a:bodyPr/>
          <a:lstStyle/>
          <a:p>
            <a:r>
              <a:rPr lang="en-US" dirty="0" err="1" smtClean="0">
                <a:latin typeface="Calibri" pitchFamily="34" charset="0"/>
                <a:cs typeface="Calibri" pitchFamily="34" charset="0"/>
              </a:rPr>
              <a:t>Archana</a:t>
            </a:r>
            <a:r>
              <a:rPr lang="en-US" dirty="0" smtClean="0">
                <a:latin typeface="Calibri" pitchFamily="34" charset="0"/>
                <a:cs typeface="Calibri" pitchFamily="34" charset="0"/>
              </a:rPr>
              <a:t> Gupta</a:t>
            </a:r>
            <a:endParaRPr lang="en-IN" dirty="0">
              <a:latin typeface="Calibri" pitchFamily="34" charset="0"/>
              <a:cs typeface="Calibri" pitchFamily="34" charset="0"/>
            </a:endParaRPr>
          </a:p>
        </p:txBody>
      </p:sp>
      <p:sp>
        <p:nvSpPr>
          <p:cNvPr id="7" name="Content Placeholder 4"/>
          <p:cNvSpPr txBox="1">
            <a:spLocks/>
          </p:cNvSpPr>
          <p:nvPr/>
        </p:nvSpPr>
        <p:spPr>
          <a:xfrm>
            <a:off x="2433820" y="1646060"/>
            <a:ext cx="4278584" cy="428499"/>
          </a:xfrm>
          <a:prstGeom prst="rect">
            <a:avLst/>
          </a:prstGeom>
        </p:spPr>
        <p:txBody>
          <a:bodyPr lIns="91420" tIns="45710" rIns="91420" bIns="45710" anchor="ctr"/>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SzPct val="75000"/>
            </a:pPr>
            <a:r>
              <a:rPr lang="en-IN" sz="1800" dirty="0" smtClean="0">
                <a:solidFill>
                  <a:srgbClr val="3366FF"/>
                </a:solidFill>
              </a:rPr>
              <a:t>Sociology of Science</a:t>
            </a:r>
          </a:p>
        </p:txBody>
      </p:sp>
      <p:sp>
        <p:nvSpPr>
          <p:cNvPr id="8" name="Content Placeholder 4"/>
          <p:cNvSpPr txBox="1">
            <a:spLocks/>
          </p:cNvSpPr>
          <p:nvPr/>
        </p:nvSpPr>
        <p:spPr>
          <a:xfrm>
            <a:off x="1965617" y="2340004"/>
            <a:ext cx="5210097" cy="449676"/>
          </a:xfrm>
          <a:prstGeom prst="rect">
            <a:avLst/>
          </a:prstGeom>
          <a:solidFill>
            <a:schemeClr val="accent5">
              <a:lumMod val="20000"/>
              <a:lumOff val="80000"/>
            </a:schemeClr>
          </a:solidFill>
          <a:ln w="12700">
            <a:solidFill>
              <a:schemeClr val="accent5">
                <a:lumMod val="60000"/>
                <a:lumOff val="40000"/>
              </a:schemeClr>
            </a:solidFill>
          </a:ln>
        </p:spPr>
        <p:txBody>
          <a:bodyPr lIns="91420" tIns="45710" rIns="91420" bIns="45710" anchor="ctr"/>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0975" indent="-180975" algn="ctr">
              <a:buSzPct val="75000"/>
            </a:pPr>
            <a:r>
              <a:rPr lang="en-IN" sz="1800" dirty="0" smtClean="0">
                <a:solidFill>
                  <a:srgbClr val="3366FF"/>
                </a:solidFill>
              </a:rPr>
              <a:t>Social Sciences</a:t>
            </a:r>
          </a:p>
        </p:txBody>
      </p:sp>
      <p:sp>
        <p:nvSpPr>
          <p:cNvPr id="9" name="Rectangle 8"/>
          <p:cNvSpPr/>
          <p:nvPr/>
        </p:nvSpPr>
        <p:spPr>
          <a:xfrm>
            <a:off x="1972901" y="3059395"/>
            <a:ext cx="1277024"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lgn="ctr">
              <a:buSzPct val="75000"/>
            </a:pPr>
            <a:r>
              <a:rPr lang="en-IN" dirty="0" smtClean="0">
                <a:solidFill>
                  <a:srgbClr val="3366FF"/>
                </a:solidFill>
              </a:rPr>
              <a:t>Humanities</a:t>
            </a:r>
          </a:p>
        </p:txBody>
      </p:sp>
      <p:sp>
        <p:nvSpPr>
          <p:cNvPr id="10" name="Rectangle 9"/>
          <p:cNvSpPr/>
          <p:nvPr/>
        </p:nvSpPr>
        <p:spPr>
          <a:xfrm>
            <a:off x="5055278" y="3061075"/>
            <a:ext cx="2120209"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lgn="ctr">
              <a:buSzPct val="75000"/>
            </a:pPr>
            <a:r>
              <a:rPr lang="en-IN" dirty="0" smtClean="0">
                <a:solidFill>
                  <a:srgbClr val="3366FF"/>
                </a:solidFill>
              </a:rPr>
              <a:t>Graduates</a:t>
            </a:r>
          </a:p>
        </p:txBody>
      </p:sp>
      <p:sp>
        <p:nvSpPr>
          <p:cNvPr id="11" name="Rectangle 10"/>
          <p:cNvSpPr/>
          <p:nvPr/>
        </p:nvSpPr>
        <p:spPr>
          <a:xfrm>
            <a:off x="1967853" y="3784452"/>
            <a:ext cx="5208294"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SzPct val="75000"/>
            </a:pPr>
            <a:r>
              <a:rPr lang="en-IN" dirty="0" smtClean="0">
                <a:solidFill>
                  <a:srgbClr val="3366FF"/>
                </a:solidFill>
              </a:rPr>
              <a:t>The IIS University, </a:t>
            </a:r>
            <a:r>
              <a:rPr lang="en-IN" dirty="0" err="1" smtClean="0">
                <a:solidFill>
                  <a:srgbClr val="3366FF"/>
                </a:solidFill>
              </a:rPr>
              <a:t>Jaipur</a:t>
            </a:r>
            <a:endParaRPr lang="en-IN" dirty="0" smtClean="0">
              <a:solidFill>
                <a:srgbClr val="3366FF"/>
              </a:solidFill>
            </a:endParaRPr>
          </a:p>
        </p:txBody>
      </p:sp>
      <p:pic>
        <p:nvPicPr>
          <p:cNvPr id="13" name="Picture 10" descr="iitblogo.png"/>
          <p:cNvPicPr>
            <a:picLocks noChangeAspect="1"/>
          </p:cNvPicPr>
          <p:nvPr/>
        </p:nvPicPr>
        <p:blipFill>
          <a:blip r:embed="rId2" cstate="print"/>
          <a:srcRect/>
          <a:stretch>
            <a:fillRect/>
          </a:stretch>
        </p:blipFill>
        <p:spPr bwMode="auto">
          <a:xfrm>
            <a:off x="8386953" y="403724"/>
            <a:ext cx="477628" cy="465557"/>
          </a:xfrm>
          <a:prstGeom prst="rect">
            <a:avLst/>
          </a:prstGeom>
          <a:noFill/>
          <a:ln w="9525">
            <a:noFill/>
            <a:miter lim="800000"/>
            <a:headEnd/>
            <a:tailEnd/>
          </a:ln>
        </p:spPr>
      </p:pic>
      <p:cxnSp>
        <p:nvCxnSpPr>
          <p:cNvPr id="15" name="Straight Connector 14"/>
          <p:cNvCxnSpPr/>
          <p:nvPr/>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31648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857868" y="3154600"/>
            <a:ext cx="4905300" cy="21508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5">
                    <a:lumMod val="75000"/>
                  </a:schemeClr>
                </a:solidFill>
              </a:rPr>
              <a:t>  </a:t>
            </a:r>
            <a:endParaRPr lang="en-IN" dirty="0">
              <a:solidFill>
                <a:schemeClr val="accent5">
                  <a:lumMod val="75000"/>
                </a:schemeClr>
              </a:solidFill>
            </a:endParaRPr>
          </a:p>
        </p:txBody>
      </p:sp>
      <p:sp>
        <p:nvSpPr>
          <p:cNvPr id="5" name="Title 4"/>
          <p:cNvSpPr>
            <a:spLocks noGrp="1"/>
          </p:cNvSpPr>
          <p:nvPr>
            <p:ph type="title"/>
          </p:nvPr>
        </p:nvSpPr>
        <p:spPr>
          <a:xfrm>
            <a:off x="247882" y="410752"/>
            <a:ext cx="5057543" cy="581040"/>
          </a:xfrm>
        </p:spPr>
        <p:txBody>
          <a:bodyPr/>
          <a:lstStyle/>
          <a:p>
            <a:pPr marL="2598738" indent="-2598738">
              <a:tabLst>
                <a:tab pos="2598738" algn="l"/>
              </a:tabLst>
            </a:pPr>
            <a:r>
              <a:rPr lang="en-IN" dirty="0" err="1" smtClean="0">
                <a:latin typeface="Calibri" pitchFamily="34" charset="0"/>
                <a:cs typeface="Calibri" pitchFamily="34" charset="0"/>
              </a:rPr>
              <a:t>Jayakrishnan</a:t>
            </a:r>
            <a:r>
              <a:rPr lang="en-IN" dirty="0" smtClean="0">
                <a:latin typeface="Calibri" pitchFamily="34" charset="0"/>
                <a:cs typeface="Calibri" pitchFamily="34" charset="0"/>
              </a:rPr>
              <a:t> M</a:t>
            </a:r>
            <a:endParaRPr lang="en-IN" dirty="0">
              <a:latin typeface="Calibri" pitchFamily="34" charset="0"/>
              <a:cs typeface="Calibri" pitchFamily="34" charset="0"/>
            </a:endParaRPr>
          </a:p>
        </p:txBody>
      </p:sp>
      <p:sp>
        <p:nvSpPr>
          <p:cNvPr id="7" name="Content Placeholder 4"/>
          <p:cNvSpPr txBox="1">
            <a:spLocks/>
          </p:cNvSpPr>
          <p:nvPr/>
        </p:nvSpPr>
        <p:spPr>
          <a:xfrm>
            <a:off x="249095" y="1124075"/>
            <a:ext cx="8485330" cy="3581275"/>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endParaRPr lang="en-IN" sz="1600" dirty="0" smtClean="0"/>
          </a:p>
        </p:txBody>
      </p:sp>
      <p:sp>
        <p:nvSpPr>
          <p:cNvPr id="4" name="Rectangle 3"/>
          <p:cNvSpPr/>
          <p:nvPr/>
        </p:nvSpPr>
        <p:spPr>
          <a:xfrm>
            <a:off x="365106" y="1571345"/>
            <a:ext cx="2522488"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6" name="Content Placeholder 4"/>
          <p:cNvSpPr txBox="1">
            <a:spLocks/>
          </p:cNvSpPr>
          <p:nvPr/>
        </p:nvSpPr>
        <p:spPr>
          <a:xfrm>
            <a:off x="471794" y="1611517"/>
            <a:ext cx="2309113" cy="376857"/>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SzPct val="75000"/>
            </a:pPr>
            <a:r>
              <a:rPr lang="en-IN" sz="1600" dirty="0" smtClean="0"/>
              <a:t>BOOLEAN EXPRESSIONS</a:t>
            </a:r>
          </a:p>
        </p:txBody>
      </p:sp>
      <p:sp>
        <p:nvSpPr>
          <p:cNvPr id="8" name="Rectangle 7"/>
          <p:cNvSpPr/>
          <p:nvPr/>
        </p:nvSpPr>
        <p:spPr>
          <a:xfrm>
            <a:off x="357261" y="2313735"/>
            <a:ext cx="2533650"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9" name="Content Placeholder 4"/>
          <p:cNvSpPr txBox="1">
            <a:spLocks/>
          </p:cNvSpPr>
          <p:nvPr/>
        </p:nvSpPr>
        <p:spPr>
          <a:xfrm>
            <a:off x="763037" y="2349425"/>
            <a:ext cx="1722098" cy="385820"/>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SzPct val="75000"/>
            </a:pPr>
            <a:r>
              <a:rPr lang="en-IN" sz="1600" dirty="0" smtClean="0"/>
              <a:t>DIGITAL CIRCUITS</a:t>
            </a:r>
          </a:p>
        </p:txBody>
      </p:sp>
      <p:sp>
        <p:nvSpPr>
          <p:cNvPr id="10" name="Rectangle 9"/>
          <p:cNvSpPr/>
          <p:nvPr/>
        </p:nvSpPr>
        <p:spPr>
          <a:xfrm>
            <a:off x="363322" y="3028670"/>
            <a:ext cx="1391871"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11" name="Content Placeholder 4"/>
          <p:cNvSpPr txBox="1">
            <a:spLocks/>
          </p:cNvSpPr>
          <p:nvPr/>
        </p:nvSpPr>
        <p:spPr>
          <a:xfrm>
            <a:off x="459704" y="3043021"/>
            <a:ext cx="1199106"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SzPct val="75000"/>
            </a:pPr>
            <a:r>
              <a:rPr lang="en-IN" sz="1600" dirty="0" smtClean="0"/>
              <a:t>ELECTRICAL</a:t>
            </a:r>
            <a:r>
              <a:rPr lang="en-IN" sz="2000" dirty="0" smtClean="0">
                <a:solidFill>
                  <a:srgbClr val="3366FF"/>
                </a:solidFill>
              </a:rPr>
              <a:t> </a:t>
            </a:r>
          </a:p>
        </p:txBody>
      </p:sp>
      <p:sp>
        <p:nvSpPr>
          <p:cNvPr id="12" name="Rectangle 11"/>
          <p:cNvSpPr/>
          <p:nvPr/>
        </p:nvSpPr>
        <p:spPr>
          <a:xfrm>
            <a:off x="357261" y="3743045"/>
            <a:ext cx="2532592"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13" name="Content Placeholder 4"/>
          <p:cNvSpPr txBox="1">
            <a:spLocks/>
          </p:cNvSpPr>
          <p:nvPr/>
        </p:nvSpPr>
        <p:spPr>
          <a:xfrm>
            <a:off x="579075" y="3793164"/>
            <a:ext cx="2088965" cy="406303"/>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SzPct val="75000"/>
            </a:pPr>
            <a:r>
              <a:rPr lang="en-IN" sz="1600" dirty="0" err="1" smtClean="0"/>
              <a:t>IDP</a:t>
            </a:r>
            <a:r>
              <a:rPr lang="en-IN" sz="1600" dirty="0" smtClean="0"/>
              <a:t>-ET, </a:t>
            </a:r>
            <a:r>
              <a:rPr lang="en-IN" sz="1600" dirty="0" err="1" smtClean="0"/>
              <a:t>IIT</a:t>
            </a:r>
            <a:r>
              <a:rPr lang="en-IN" sz="1600" dirty="0" smtClean="0"/>
              <a:t> BOMBAY</a:t>
            </a:r>
          </a:p>
        </p:txBody>
      </p:sp>
      <p:sp>
        <p:nvSpPr>
          <p:cNvPr id="15" name="Content Placeholder 4"/>
          <p:cNvSpPr txBox="1">
            <a:spLocks/>
          </p:cNvSpPr>
          <p:nvPr/>
        </p:nvSpPr>
        <p:spPr>
          <a:xfrm>
            <a:off x="1940673" y="3094044"/>
            <a:ext cx="4739691" cy="16367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SzPct val="75000"/>
            </a:pPr>
            <a:r>
              <a:rPr lang="en-IN" sz="1500" dirty="0" smtClean="0"/>
              <a:t>2nd YEAR </a:t>
            </a:r>
            <a:r>
              <a:rPr lang="en-IN" sz="1500" dirty="0" err="1" smtClean="0"/>
              <a:t>UG</a:t>
            </a:r>
            <a:r>
              <a:rPr lang="en-IN" sz="1500" dirty="0" smtClean="0"/>
              <a:t> STUDENTS </a:t>
            </a:r>
            <a:r>
              <a:rPr lang="en-IN" sz="1500" dirty="0" err="1" smtClean="0"/>
              <a:t>IN</a:t>
            </a:r>
            <a:r>
              <a:rPr lang="en-IN" sz="1500" dirty="0" smtClean="0"/>
              <a:t> ELECTRICAL ENGINEERING</a:t>
            </a:r>
          </a:p>
        </p:txBody>
      </p:sp>
      <p:sp>
        <p:nvSpPr>
          <p:cNvPr id="2" name="TextBox 1"/>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
        <p:nvSpPr>
          <p:cNvPr id="23" name="Content Placeholder 4"/>
          <p:cNvSpPr txBox="1">
            <a:spLocks/>
          </p:cNvSpPr>
          <p:nvPr/>
        </p:nvSpPr>
        <p:spPr>
          <a:xfrm>
            <a:off x="521427" y="2331531"/>
            <a:ext cx="740686" cy="428499"/>
          </a:xfrm>
          <a:prstGeom prst="rect">
            <a:avLst/>
          </a:prstGeom>
        </p:spPr>
        <p:txBody>
          <a:bodyPr lIns="91420" tIns="45710" rIns="91420" bIns="45710" anchor="ctr"/>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SzPct val="75000"/>
            </a:pPr>
            <a:endParaRPr lang="en-IN" sz="1800" dirty="0" smtClean="0"/>
          </a:p>
        </p:txBody>
      </p:sp>
    </p:spTree>
    <p:extLst>
      <p:ext uri="{BB962C8B-B14F-4D97-AF65-F5344CB8AC3E}">
        <p14:creationId xmlns:p14="http://schemas.microsoft.com/office/powerpoint/2010/main" xmlns="" val="10506053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3" y="410752"/>
            <a:ext cx="5754083" cy="581040"/>
          </a:xfrm>
        </p:spPr>
        <p:txBody>
          <a:bodyPr/>
          <a:lstStyle/>
          <a:p>
            <a:r>
              <a:rPr lang="en-IN" dirty="0" smtClean="0">
                <a:latin typeface="Calibri" pitchFamily="34" charset="0"/>
                <a:cs typeface="Calibri" pitchFamily="34" charset="0"/>
              </a:rPr>
              <a:t>Out-of-class Segment</a:t>
            </a:r>
            <a:endParaRPr lang="en-IN" dirty="0">
              <a:latin typeface="Calibri" pitchFamily="34" charset="0"/>
              <a:cs typeface="Calibri" pitchFamily="34" charset="0"/>
            </a:endParaRPr>
          </a:p>
        </p:txBody>
      </p:sp>
      <p:sp>
        <p:nvSpPr>
          <p:cNvPr id="7" name="Content Placeholder 4"/>
          <p:cNvSpPr txBox="1">
            <a:spLocks/>
          </p:cNvSpPr>
          <p:nvPr/>
        </p:nvSpPr>
        <p:spPr>
          <a:xfrm>
            <a:off x="249094" y="1124076"/>
            <a:ext cx="7200577" cy="1438150"/>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IN" sz="2000" dirty="0" smtClean="0"/>
              <a:t>This section helps you design the Out-of-Class segment of </a:t>
            </a:r>
          </a:p>
          <a:p>
            <a:pPr marL="0" indent="0"/>
            <a:r>
              <a:rPr lang="en-IN" sz="2000" dirty="0" smtClean="0"/>
              <a:t>Flipped Classroom Strategy.</a:t>
            </a:r>
          </a:p>
        </p:txBody>
      </p:sp>
    </p:spTree>
    <p:extLst>
      <p:ext uri="{BB962C8B-B14F-4D97-AF65-F5344CB8AC3E}">
        <p14:creationId xmlns:p14="http://schemas.microsoft.com/office/powerpoint/2010/main" xmlns="" val="42200608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7829318" cy="581040"/>
          </a:xfrm>
        </p:spPr>
        <p:txBody>
          <a:bodyPr/>
          <a:lstStyle/>
          <a:p>
            <a:r>
              <a:rPr lang="en-IN" dirty="0" smtClean="0">
                <a:latin typeface="Calibri" pitchFamily="34" charset="0"/>
                <a:cs typeface="Calibri" pitchFamily="34" charset="0"/>
              </a:rPr>
              <a:t>About Out-of-Class Segment</a:t>
            </a:r>
            <a:endParaRPr lang="en-IN" dirty="0">
              <a:latin typeface="Calibri" pitchFamily="34" charset="0"/>
              <a:cs typeface="Calibri" pitchFamily="34" charset="0"/>
            </a:endParaRPr>
          </a:p>
        </p:txBody>
      </p:sp>
      <p:sp>
        <p:nvSpPr>
          <p:cNvPr id="7" name="Content Placeholder 4"/>
          <p:cNvSpPr txBox="1">
            <a:spLocks/>
          </p:cNvSpPr>
          <p:nvPr/>
        </p:nvSpPr>
        <p:spPr>
          <a:xfrm>
            <a:off x="249094" y="1124075"/>
            <a:ext cx="8476617" cy="2171575"/>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180975">
              <a:buSzPct val="75000"/>
              <a:buFont typeface="Wingdings" pitchFamily="2" charset="2"/>
              <a:buChar char="§"/>
            </a:pPr>
            <a:r>
              <a:rPr lang="en-IN" sz="2000" dirty="0" smtClean="0"/>
              <a:t>Meant mainly for Information-Transmission to student.</a:t>
            </a:r>
          </a:p>
          <a:p>
            <a:pPr marL="0" indent="180975">
              <a:buSzPct val="75000"/>
              <a:buFont typeface="Wingdings" pitchFamily="2" charset="2"/>
              <a:buChar char="§"/>
            </a:pPr>
            <a:r>
              <a:rPr lang="en-IN" sz="2000" dirty="0" smtClean="0"/>
              <a:t>Mostly help achieve lower-order cognitive levels (Recall-Understand-Apply)</a:t>
            </a:r>
          </a:p>
          <a:p>
            <a:pPr marL="0" indent="180975">
              <a:buSzPct val="75000"/>
              <a:buFont typeface="Wingdings" pitchFamily="2" charset="2"/>
              <a:buChar char="§"/>
            </a:pPr>
            <a:r>
              <a:rPr lang="en-IN" sz="2000" dirty="0" smtClean="0"/>
              <a:t>Teacher takes time to search and locate videos.</a:t>
            </a:r>
          </a:p>
          <a:p>
            <a:pPr marL="0" indent="180975">
              <a:buSzPct val="75000"/>
              <a:buFont typeface="Wingdings" pitchFamily="2" charset="2"/>
              <a:buChar char="§"/>
              <a:tabLst>
                <a:tab pos="174625" algn="l"/>
              </a:tabLst>
            </a:pPr>
            <a:r>
              <a:rPr lang="en-IN" sz="2000" dirty="0" smtClean="0"/>
              <a:t>Out-of-Class activity should not be too lengthy, </a:t>
            </a:r>
          </a:p>
          <a:p>
            <a:pPr marL="0" indent="180975">
              <a:buSzPct val="75000"/>
              <a:tabLst>
                <a:tab pos="174625" algn="l"/>
              </a:tabLst>
            </a:pPr>
            <a:r>
              <a:rPr lang="en-IN" sz="2000" dirty="0" smtClean="0"/>
              <a:t>(ideally think of 1 lecture being transferred outside)</a:t>
            </a:r>
          </a:p>
        </p:txBody>
      </p:sp>
    </p:spTree>
    <p:extLst>
      <p:ext uri="{BB962C8B-B14F-4D97-AF65-F5344CB8AC3E}">
        <p14:creationId xmlns:p14="http://schemas.microsoft.com/office/powerpoint/2010/main" xmlns="" val="42127912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p:cNvSpPr txBox="1">
            <a:spLocks/>
          </p:cNvSpPr>
          <p:nvPr/>
        </p:nvSpPr>
        <p:spPr>
          <a:xfrm>
            <a:off x="0" y="1783696"/>
            <a:ext cx="9144000" cy="4891087"/>
          </a:xfrm>
          <a:prstGeom prst="rect">
            <a:avLst/>
          </a:prstGeom>
          <a:solidFill>
            <a:srgbClr val="FFFFD5"/>
          </a:solidFill>
          <a:ln w="9525">
            <a:noFill/>
          </a:ln>
        </p:spPr>
        <p:style>
          <a:lnRef idx="2">
            <a:schemeClr val="accent4"/>
          </a:lnRef>
          <a:fillRef idx="1">
            <a:schemeClr val="lt1"/>
          </a:fillRef>
          <a:effectRef idx="0">
            <a:schemeClr val="accent4"/>
          </a:effectRef>
          <a:fontRef idx="minor">
            <a:schemeClr val="dk1"/>
          </a:fontRef>
        </p:style>
        <p:txBody>
          <a:bodyPr>
            <a:normAutofit/>
          </a:bodyPr>
          <a:lstStyle>
            <a:lvl1pPr marL="342824" indent="-342824"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1pPr>
            <a:lvl2pPr marL="742785" indent="-285686"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2745" indent="-22855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599845"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6943"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042"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140"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8237"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5335"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endParaRPr lang="en-US" dirty="0" smtClean="0">
              <a:solidFill>
                <a:srgbClr val="000000"/>
              </a:solidFill>
            </a:endParaRPr>
          </a:p>
          <a:p>
            <a:pPr marL="0" indent="0">
              <a:buNone/>
            </a:pPr>
            <a:endParaRPr lang="en-US" dirty="0">
              <a:solidFill>
                <a:srgbClr val="000000"/>
              </a:solidFill>
            </a:endParaRPr>
          </a:p>
        </p:txBody>
      </p:sp>
      <p:sp>
        <p:nvSpPr>
          <p:cNvPr id="5" name="Title 4"/>
          <p:cNvSpPr>
            <a:spLocks noGrp="1"/>
          </p:cNvSpPr>
          <p:nvPr>
            <p:ph type="title"/>
          </p:nvPr>
        </p:nvSpPr>
        <p:spPr>
          <a:xfrm>
            <a:off x="247882" y="410752"/>
            <a:ext cx="6493386" cy="581040"/>
          </a:xfrm>
        </p:spPr>
        <p:txBody>
          <a:bodyPr/>
          <a:lstStyle/>
          <a:p>
            <a:r>
              <a:rPr lang="en-IN" dirty="0" smtClean="0">
                <a:latin typeface="Calibri" pitchFamily="34" charset="0"/>
                <a:cs typeface="Calibri" pitchFamily="34" charset="0"/>
              </a:rPr>
              <a:t>Out-of-class Activity Design -1</a:t>
            </a:r>
            <a:endParaRPr lang="en-IN" dirty="0">
              <a:latin typeface="Calibri" pitchFamily="34" charset="0"/>
              <a:cs typeface="Calibri" pitchFamily="34" charset="0"/>
            </a:endParaRPr>
          </a:p>
        </p:txBody>
      </p:sp>
      <p:sp>
        <p:nvSpPr>
          <p:cNvPr id="6" name="Rectangle 5"/>
          <p:cNvSpPr/>
          <p:nvPr/>
        </p:nvSpPr>
        <p:spPr>
          <a:xfrm>
            <a:off x="2082089" y="2094911"/>
            <a:ext cx="4637888"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8" name="Content Placeholder 4"/>
          <p:cNvSpPr txBox="1">
            <a:spLocks/>
          </p:cNvSpPr>
          <p:nvPr/>
        </p:nvSpPr>
        <p:spPr>
          <a:xfrm>
            <a:off x="2082090" y="2109901"/>
            <a:ext cx="3921896" cy="428499"/>
          </a:xfrm>
          <a:prstGeom prst="rect">
            <a:avLst/>
          </a:prstGeom>
        </p:spPr>
        <p:txBody>
          <a:bodyPr lIns="91420" tIns="45710" rIns="91420" bIns="45710" anchor="ctr"/>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indent="-266700">
              <a:buFont typeface="+mj-lt"/>
              <a:buAutoNum type="arabicPeriod"/>
            </a:pPr>
            <a:r>
              <a:rPr lang="en-US" sz="1800" dirty="0" smtClean="0">
                <a:solidFill>
                  <a:srgbClr val="3366FF"/>
                </a:solidFill>
              </a:rPr>
              <a:t>To understand the scientific research in social sciences</a:t>
            </a:r>
            <a:endParaRPr lang="en-US" sz="1800" dirty="0">
              <a:solidFill>
                <a:srgbClr val="3366FF"/>
              </a:solidFill>
            </a:endParaRPr>
          </a:p>
        </p:txBody>
      </p:sp>
      <p:sp>
        <p:nvSpPr>
          <p:cNvPr id="11" name="Rectangle 10"/>
          <p:cNvSpPr/>
          <p:nvPr/>
        </p:nvSpPr>
        <p:spPr>
          <a:xfrm>
            <a:off x="1973261" y="1550476"/>
            <a:ext cx="4911633" cy="400110"/>
          </a:xfrm>
          <a:prstGeom prst="rect">
            <a:avLst/>
          </a:prstGeom>
        </p:spPr>
        <p:txBody>
          <a:bodyPr wrap="square">
            <a:spAutoFit/>
          </a:bodyPr>
          <a:lstStyle/>
          <a:p>
            <a:r>
              <a:rPr lang="en-US" sz="2000" dirty="0" smtClean="0">
                <a:latin typeface="+mn-lt"/>
              </a:rPr>
              <a:t>Learning Objective(s) of Out-of-Class Activity </a:t>
            </a:r>
            <a:endParaRPr lang="en-US" sz="2000" dirty="0">
              <a:latin typeface="+mn-lt"/>
            </a:endParaRPr>
          </a:p>
        </p:txBody>
      </p:sp>
      <p:sp>
        <p:nvSpPr>
          <p:cNvPr id="12" name="Rectangle 11"/>
          <p:cNvSpPr/>
          <p:nvPr/>
        </p:nvSpPr>
        <p:spPr>
          <a:xfrm>
            <a:off x="2078841" y="3753908"/>
            <a:ext cx="4641136"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13" name="Content Placeholder 4"/>
          <p:cNvSpPr txBox="1">
            <a:spLocks/>
          </p:cNvSpPr>
          <p:nvPr/>
        </p:nvSpPr>
        <p:spPr>
          <a:xfrm>
            <a:off x="2087592" y="3768898"/>
            <a:ext cx="3183148" cy="428499"/>
          </a:xfrm>
          <a:prstGeom prst="rect">
            <a:avLst/>
          </a:prstGeom>
        </p:spPr>
        <p:txBody>
          <a:bodyPr lIns="91420" tIns="45710" rIns="91420" bIns="45710" anchor="ctr"/>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indent="-266700">
              <a:buFont typeface="+mj-lt"/>
              <a:buAutoNum type="arabicPeriod"/>
              <a:tabLst>
                <a:tab pos="179388" algn="l"/>
              </a:tabLst>
            </a:pPr>
            <a:r>
              <a:rPr lang="en-US" sz="1800" dirty="0" smtClean="0">
                <a:solidFill>
                  <a:srgbClr val="3366FF"/>
                </a:solidFill>
              </a:rPr>
              <a:t>Sociology of science</a:t>
            </a:r>
          </a:p>
        </p:txBody>
      </p:sp>
      <p:sp>
        <p:nvSpPr>
          <p:cNvPr id="14" name="Rectangle 13"/>
          <p:cNvSpPr/>
          <p:nvPr/>
        </p:nvSpPr>
        <p:spPr>
          <a:xfrm>
            <a:off x="1970013" y="3209473"/>
            <a:ext cx="4027375" cy="400110"/>
          </a:xfrm>
          <a:prstGeom prst="rect">
            <a:avLst/>
          </a:prstGeom>
        </p:spPr>
        <p:txBody>
          <a:bodyPr wrap="square">
            <a:spAutoFit/>
          </a:bodyPr>
          <a:lstStyle/>
          <a:p>
            <a:r>
              <a:rPr lang="en-IN" sz="2000" dirty="0" smtClean="0">
                <a:latin typeface="+mn-lt"/>
              </a:rPr>
              <a:t>Key Concept(s) to be covered</a:t>
            </a:r>
            <a:endParaRPr lang="en-US" sz="2000" dirty="0">
              <a:latin typeface="+mn-lt"/>
            </a:endParaRPr>
          </a:p>
        </p:txBody>
      </p:sp>
      <p:pic>
        <p:nvPicPr>
          <p:cNvPr id="10" name="Picture 10" descr="iitblogo.png"/>
          <p:cNvPicPr>
            <a:picLocks noChangeAspect="1"/>
          </p:cNvPicPr>
          <p:nvPr/>
        </p:nvPicPr>
        <p:blipFill>
          <a:blip r:embed="rId2" cstate="print"/>
          <a:srcRect/>
          <a:stretch>
            <a:fillRect/>
          </a:stretch>
        </p:blipFill>
        <p:spPr bwMode="auto">
          <a:xfrm>
            <a:off x="8386953" y="403724"/>
            <a:ext cx="477628" cy="465557"/>
          </a:xfrm>
          <a:prstGeom prst="rect">
            <a:avLst/>
          </a:prstGeom>
          <a:noFill/>
          <a:ln w="9525">
            <a:noFill/>
            <a:miter lim="800000"/>
            <a:headEnd/>
            <a:tailEnd/>
          </a:ln>
        </p:spPr>
      </p:pic>
      <p:cxnSp>
        <p:nvCxnSpPr>
          <p:cNvPr id="16" name="Straight Connector 15"/>
          <p:cNvCxnSpPr/>
          <p:nvPr/>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333893" cy="581040"/>
          </a:xfrm>
        </p:spPr>
        <p:txBody>
          <a:bodyPr/>
          <a:lstStyle/>
          <a:p>
            <a:r>
              <a:rPr lang="en-IN" dirty="0" smtClean="0">
                <a:latin typeface="Calibri" pitchFamily="34" charset="0"/>
                <a:cs typeface="Calibri" pitchFamily="34" charset="0"/>
              </a:rPr>
              <a:t>Out-of-class Activity Design-1</a:t>
            </a:r>
            <a:endParaRPr lang="en-IN" dirty="0">
              <a:latin typeface="Calibri" pitchFamily="34" charset="0"/>
              <a:cs typeface="Calibri" pitchFamily="34" charset="0"/>
            </a:endParaRPr>
          </a:p>
        </p:txBody>
      </p:sp>
      <p:sp>
        <p:nvSpPr>
          <p:cNvPr id="7" name="Content Placeholder 4"/>
          <p:cNvSpPr txBox="1">
            <a:spLocks/>
          </p:cNvSpPr>
          <p:nvPr/>
        </p:nvSpPr>
        <p:spPr>
          <a:xfrm>
            <a:off x="249093" y="1124075"/>
            <a:ext cx="8623974" cy="3744258"/>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IN" sz="2000" b="1" dirty="0" smtClean="0"/>
              <a:t>Learning Objective(s) of Out-of-Class Activity</a:t>
            </a:r>
          </a:p>
          <a:p>
            <a:pPr marL="0" indent="0"/>
            <a:r>
              <a:rPr lang="en-IN" sz="2000" dirty="0" smtClean="0"/>
              <a:t>At the end of watching the videos student should be able to</a:t>
            </a:r>
          </a:p>
          <a:p>
            <a:pPr marL="0" indent="179388">
              <a:buSzPct val="75000"/>
              <a:buFont typeface="Wingdings" pitchFamily="2" charset="2"/>
              <a:buChar char="§"/>
              <a:tabLst>
                <a:tab pos="88900" algn="l"/>
              </a:tabLst>
            </a:pPr>
            <a:r>
              <a:rPr lang="en-IN" sz="1800" dirty="0" smtClean="0"/>
              <a:t>Simplify expressions using Boolean identities (Apply Level)</a:t>
            </a:r>
          </a:p>
          <a:p>
            <a:pPr marL="0" indent="179388">
              <a:buSzPct val="75000"/>
              <a:buFont typeface="Wingdings" pitchFamily="2" charset="2"/>
              <a:buChar char="§"/>
            </a:pPr>
            <a:r>
              <a:rPr lang="en-IN" sz="1800" dirty="0" smtClean="0"/>
              <a:t>Explain the </a:t>
            </a:r>
            <a:r>
              <a:rPr lang="en-IN" sz="1800" dirty="0" err="1" smtClean="0"/>
              <a:t>DeMorgan’s</a:t>
            </a:r>
            <a:r>
              <a:rPr lang="en-IN" sz="1800" dirty="0" smtClean="0"/>
              <a:t> theorem using Truth Tables and Logic</a:t>
            </a:r>
          </a:p>
          <a:p>
            <a:pPr marL="0" indent="179388">
              <a:buSzPct val="75000"/>
            </a:pPr>
            <a:r>
              <a:rPr lang="en-IN" sz="1800" dirty="0" smtClean="0"/>
              <a:t> Circuits (Understand Level)</a:t>
            </a:r>
          </a:p>
          <a:p>
            <a:pPr marL="0" indent="179388">
              <a:buSzPct val="75000"/>
              <a:buFont typeface="Wingdings" pitchFamily="2" charset="2"/>
              <a:buChar char="§"/>
            </a:pPr>
            <a:r>
              <a:rPr lang="en-IN" sz="1800" dirty="0" smtClean="0"/>
              <a:t>Simplify Logic Circuits, with at most 3 inputs, using identities(Apply Level)</a:t>
            </a:r>
          </a:p>
          <a:p>
            <a:pPr marL="0" indent="0">
              <a:buSzPct val="75000"/>
            </a:pPr>
            <a:r>
              <a:rPr lang="en-IN" sz="2000" dirty="0"/>
              <a:t/>
            </a:r>
            <a:br>
              <a:rPr lang="en-IN" sz="2000" dirty="0"/>
            </a:br>
            <a:r>
              <a:rPr lang="en-IN" sz="2000" b="1" dirty="0" smtClean="0"/>
              <a:t>Key Concept(s) to be covered</a:t>
            </a:r>
          </a:p>
          <a:p>
            <a:pPr marL="0" indent="177800">
              <a:buSzPct val="75000"/>
              <a:buFont typeface="Wingdings" pitchFamily="2" charset="2"/>
              <a:buChar char="§"/>
            </a:pPr>
            <a:r>
              <a:rPr lang="en-IN" sz="1800" dirty="0" smtClean="0"/>
              <a:t>Boolean Identities.</a:t>
            </a:r>
          </a:p>
          <a:p>
            <a:pPr marL="0" indent="177800">
              <a:buSzPct val="75000"/>
              <a:buFont typeface="Wingdings" pitchFamily="2" charset="2"/>
              <a:buChar char="§"/>
            </a:pPr>
            <a:r>
              <a:rPr lang="en-IN" sz="1800" dirty="0" smtClean="0"/>
              <a:t>Proofs of Identities.</a:t>
            </a:r>
          </a:p>
          <a:p>
            <a:pPr marL="0" indent="177800">
              <a:buSzPct val="75000"/>
              <a:buFont typeface="Wingdings" pitchFamily="2" charset="2"/>
              <a:buChar char="§"/>
            </a:pPr>
            <a:r>
              <a:rPr lang="en-IN" sz="1800" dirty="0" smtClean="0"/>
              <a:t>Expression Simplification.</a:t>
            </a:r>
          </a:p>
          <a:p>
            <a:pPr marL="0" indent="177800">
              <a:buSzPct val="75000"/>
            </a:pPr>
            <a:endParaRPr lang="en-IN" sz="2000" b="1" dirty="0" smtClean="0"/>
          </a:p>
          <a:p>
            <a:pPr marL="0" indent="177800">
              <a:buSzPct val="75000"/>
            </a:pPr>
            <a:r>
              <a:rPr lang="en-IN" sz="2000" dirty="0" smtClean="0"/>
              <a:t> </a:t>
            </a:r>
          </a:p>
          <a:p>
            <a:pPr marL="0" indent="0"/>
            <a:r>
              <a:rPr lang="en-IN" sz="2000" b="1" dirty="0" smtClean="0"/>
              <a:t> </a:t>
            </a:r>
          </a:p>
        </p:txBody>
      </p:sp>
      <p:sp>
        <p:nvSpPr>
          <p:cNvPr id="10" name="TextBox 9"/>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35481858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3" y="410752"/>
            <a:ext cx="6419617" cy="581040"/>
          </a:xfrm>
        </p:spPr>
        <p:txBody>
          <a:bodyPr/>
          <a:lstStyle/>
          <a:p>
            <a:r>
              <a:rPr lang="en-IN" dirty="0" smtClean="0">
                <a:latin typeface="Calibri" pitchFamily="34" charset="0"/>
                <a:cs typeface="Calibri" pitchFamily="34" charset="0"/>
              </a:rPr>
              <a:t>Guidelines for Video Selection - 1</a:t>
            </a:r>
            <a:endParaRPr lang="en-IN" dirty="0">
              <a:latin typeface="Calibri" pitchFamily="34" charset="0"/>
              <a:cs typeface="Calibri" pitchFamily="34" charset="0"/>
            </a:endParaRPr>
          </a:p>
        </p:txBody>
      </p:sp>
      <p:sp>
        <p:nvSpPr>
          <p:cNvPr id="7" name="Content Placeholder 4"/>
          <p:cNvSpPr txBox="1">
            <a:spLocks/>
          </p:cNvSpPr>
          <p:nvPr/>
        </p:nvSpPr>
        <p:spPr>
          <a:xfrm>
            <a:off x="249094" y="1124075"/>
            <a:ext cx="8640906" cy="3105025"/>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177800">
              <a:buSzPct val="75000"/>
              <a:buFont typeface="Wingdings" pitchFamily="2" charset="2"/>
              <a:buChar char="§"/>
            </a:pPr>
            <a:r>
              <a:rPr lang="en-IN" sz="2000" b="1" dirty="0" smtClean="0"/>
              <a:t>First check in National Repositories</a:t>
            </a:r>
          </a:p>
          <a:p>
            <a:pPr marL="180975" indent="177800">
              <a:buSzPct val="75000"/>
              <a:buFont typeface="Arial" pitchFamily="34" charset="0"/>
              <a:buChar char="•"/>
              <a:tabLst>
                <a:tab pos="180975" algn="l"/>
              </a:tabLst>
            </a:pPr>
            <a:r>
              <a:rPr lang="en-IN" sz="1800" dirty="0" err="1" smtClean="0"/>
              <a:t>NPTEL</a:t>
            </a:r>
            <a:r>
              <a:rPr lang="en-IN" sz="1800" dirty="0" smtClean="0"/>
              <a:t> Videos </a:t>
            </a:r>
            <a:r>
              <a:rPr lang="en-IN" sz="1800" dirty="0" smtClean="0">
                <a:solidFill>
                  <a:srgbClr val="3366FF"/>
                </a:solidFill>
              </a:rPr>
              <a:t>(http://www.nptelvideos.in/)</a:t>
            </a:r>
          </a:p>
          <a:p>
            <a:pPr marL="180975" indent="177800">
              <a:buSzPct val="75000"/>
              <a:buFont typeface="Arial" pitchFamily="34" charset="0"/>
              <a:buChar char="•"/>
            </a:pPr>
            <a:r>
              <a:rPr lang="en-IN" sz="1800" dirty="0" smtClean="0"/>
              <a:t>NPTEL </a:t>
            </a:r>
            <a:r>
              <a:rPr lang="en-IN" sz="1800" dirty="0" err="1" smtClean="0"/>
              <a:t>Youtube</a:t>
            </a:r>
            <a:r>
              <a:rPr lang="en-IN" sz="1800" dirty="0" smtClean="0"/>
              <a:t> Channel </a:t>
            </a:r>
            <a:r>
              <a:rPr lang="en-IN" sz="1800" dirty="0" smtClean="0">
                <a:solidFill>
                  <a:srgbClr val="3366FF"/>
                </a:solidFill>
              </a:rPr>
              <a:t>(</a:t>
            </a:r>
            <a:r>
              <a:rPr lang="en-IN" sz="1800" dirty="0" smtClean="0">
                <a:solidFill>
                  <a:srgbClr val="3366FF"/>
                </a:solidFill>
                <a:hlinkClick r:id="rId2"/>
              </a:rPr>
              <a:t>https://www.youtube.com/user/nptelhrd</a:t>
            </a:r>
            <a:r>
              <a:rPr lang="en-IN" sz="1800" dirty="0" smtClean="0">
                <a:solidFill>
                  <a:srgbClr val="3366FF"/>
                </a:solidFill>
              </a:rPr>
              <a:t>)</a:t>
            </a:r>
          </a:p>
          <a:p>
            <a:pPr marL="180975" indent="0">
              <a:buSzPct val="75000"/>
            </a:pPr>
            <a:endParaRPr lang="en-IN" sz="2000" dirty="0" smtClean="0">
              <a:solidFill>
                <a:srgbClr val="3366FF"/>
              </a:solidFill>
            </a:endParaRPr>
          </a:p>
          <a:p>
            <a:pPr marL="0" indent="180975">
              <a:buSzPct val="75000"/>
              <a:buFont typeface="Wingdings" pitchFamily="2" charset="2"/>
              <a:buChar char="§"/>
            </a:pPr>
            <a:r>
              <a:rPr lang="en-IN" sz="2000" b="1" dirty="0" smtClean="0"/>
              <a:t>Second Look in International Repositories</a:t>
            </a:r>
          </a:p>
          <a:p>
            <a:pPr marL="180975" indent="180975">
              <a:buSzPct val="75000"/>
              <a:buFont typeface="Arial" pitchFamily="34" charset="0"/>
              <a:buChar char="•"/>
            </a:pPr>
            <a:r>
              <a:rPr lang="en-IN" sz="1800" dirty="0" err="1" smtClean="0"/>
              <a:t>OER</a:t>
            </a:r>
            <a:r>
              <a:rPr lang="en-IN" sz="1800" dirty="0" smtClean="0"/>
              <a:t> Commons </a:t>
            </a:r>
            <a:r>
              <a:rPr lang="en-IN" sz="1800" dirty="0" smtClean="0">
                <a:solidFill>
                  <a:srgbClr val="3366FF"/>
                </a:solidFill>
              </a:rPr>
              <a:t>(https://www.oercommons.org/)</a:t>
            </a:r>
          </a:p>
          <a:p>
            <a:pPr marL="180975" indent="180975">
              <a:buSzPct val="75000"/>
              <a:buFont typeface="Arial" pitchFamily="34" charset="0"/>
              <a:buChar char="•"/>
            </a:pPr>
            <a:r>
              <a:rPr lang="en-IN" sz="1800" dirty="0" err="1" smtClean="0"/>
              <a:t>OCW</a:t>
            </a:r>
            <a:r>
              <a:rPr lang="en-IN" sz="1800" dirty="0" smtClean="0"/>
              <a:t> Consortium </a:t>
            </a:r>
            <a:r>
              <a:rPr lang="en-IN" sz="1800" dirty="0" smtClean="0">
                <a:solidFill>
                  <a:srgbClr val="3366FF"/>
                </a:solidFill>
              </a:rPr>
              <a:t>(http://www.oeconsortium.org/)</a:t>
            </a:r>
          </a:p>
          <a:p>
            <a:pPr marL="180975" indent="180975">
              <a:buSzPct val="75000"/>
              <a:buFont typeface="Arial" pitchFamily="34" charset="0"/>
              <a:buChar char="•"/>
            </a:pPr>
            <a:r>
              <a:rPr lang="en-IN" sz="1800" dirty="0" smtClean="0"/>
              <a:t>Open </a:t>
            </a:r>
            <a:r>
              <a:rPr lang="en-IN" sz="1800" dirty="0" err="1" smtClean="0"/>
              <a:t>Learing</a:t>
            </a:r>
            <a:r>
              <a:rPr lang="en-IN" sz="1800" dirty="0" smtClean="0"/>
              <a:t> Initiative</a:t>
            </a:r>
            <a:r>
              <a:rPr lang="en-IN" sz="1800" dirty="0" smtClean="0">
                <a:solidFill>
                  <a:srgbClr val="3366FF"/>
                </a:solidFill>
              </a:rPr>
              <a:t> (</a:t>
            </a:r>
            <a:r>
              <a:rPr lang="en-IN" sz="1800" dirty="0" smtClean="0">
                <a:solidFill>
                  <a:srgbClr val="3366FF"/>
                </a:solidFill>
                <a:hlinkClick r:id="rId3"/>
              </a:rPr>
              <a:t>http://oli.cmu.edu/</a:t>
            </a:r>
            <a:r>
              <a:rPr lang="en-IN" sz="1800" dirty="0" smtClean="0">
                <a:solidFill>
                  <a:srgbClr val="3366FF"/>
                </a:solidFill>
              </a:rPr>
              <a:t>)</a:t>
            </a:r>
            <a:endParaRPr lang="en-IN" sz="1300" b="1" dirty="0" smtClean="0">
              <a:solidFill>
                <a:srgbClr val="3366FF"/>
              </a:solidFill>
            </a:endParaRPr>
          </a:p>
        </p:txBody>
      </p:sp>
    </p:spTree>
    <p:extLst>
      <p:ext uri="{BB962C8B-B14F-4D97-AF65-F5344CB8AC3E}">
        <p14:creationId xmlns:p14="http://schemas.microsoft.com/office/powerpoint/2010/main" xmlns="" val="255684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3" y="410752"/>
            <a:ext cx="6419617" cy="581040"/>
          </a:xfrm>
        </p:spPr>
        <p:txBody>
          <a:bodyPr/>
          <a:lstStyle/>
          <a:p>
            <a:r>
              <a:rPr lang="en-IN" dirty="0" smtClean="0">
                <a:latin typeface="Calibri" pitchFamily="34" charset="0"/>
                <a:cs typeface="Calibri" pitchFamily="34" charset="0"/>
              </a:rPr>
              <a:t>Guidelines for Video Selection - 1</a:t>
            </a:r>
            <a:endParaRPr lang="en-IN" dirty="0">
              <a:latin typeface="Calibri" pitchFamily="34" charset="0"/>
              <a:cs typeface="Calibri" pitchFamily="34" charset="0"/>
            </a:endParaRPr>
          </a:p>
        </p:txBody>
      </p:sp>
      <p:sp>
        <p:nvSpPr>
          <p:cNvPr id="7" name="Content Placeholder 4"/>
          <p:cNvSpPr txBox="1">
            <a:spLocks/>
          </p:cNvSpPr>
          <p:nvPr/>
        </p:nvSpPr>
        <p:spPr>
          <a:xfrm>
            <a:off x="249094" y="1124075"/>
            <a:ext cx="8640906" cy="3663078"/>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177800">
              <a:buSzPct val="75000"/>
              <a:buFont typeface="Wingdings" pitchFamily="2" charset="2"/>
              <a:buChar char="§"/>
            </a:pPr>
            <a:r>
              <a:rPr lang="en-IN" sz="2000" b="1" dirty="0" smtClean="0"/>
              <a:t>Third Look in Internet Video Repositories (filter for Creative Commons License)</a:t>
            </a:r>
          </a:p>
          <a:p>
            <a:pPr marL="180975" indent="180975">
              <a:buSzPct val="75000"/>
              <a:buFont typeface="Arial" pitchFamily="34" charset="0"/>
              <a:buChar char="•"/>
              <a:tabLst>
                <a:tab pos="449263" algn="l"/>
              </a:tabLst>
            </a:pPr>
            <a:r>
              <a:rPr lang="en-IN" sz="1800" dirty="0" err="1" smtClean="0"/>
              <a:t>Youtube</a:t>
            </a:r>
            <a:r>
              <a:rPr lang="en-IN" sz="1800" dirty="0" smtClean="0"/>
              <a:t> </a:t>
            </a:r>
            <a:r>
              <a:rPr lang="en-IN" sz="1800" dirty="0" smtClean="0">
                <a:solidFill>
                  <a:srgbClr val="3366FF"/>
                </a:solidFill>
              </a:rPr>
              <a:t>(https://www.youtube.com)</a:t>
            </a:r>
          </a:p>
          <a:p>
            <a:pPr marL="180975" indent="180975">
              <a:buSzPct val="75000"/>
              <a:buFont typeface="Arial" pitchFamily="34" charset="0"/>
              <a:buChar char="•"/>
              <a:tabLst>
                <a:tab pos="449263" algn="l"/>
              </a:tabLst>
            </a:pPr>
            <a:r>
              <a:rPr lang="en-IN" sz="1800" dirty="0" err="1" smtClean="0"/>
              <a:t>Vimeo</a:t>
            </a:r>
            <a:r>
              <a:rPr lang="en-IN" sz="1800" dirty="0" smtClean="0"/>
              <a:t> </a:t>
            </a:r>
            <a:r>
              <a:rPr lang="en-IN" sz="1800" dirty="0" smtClean="0">
                <a:solidFill>
                  <a:srgbClr val="3366FF"/>
                </a:solidFill>
              </a:rPr>
              <a:t>(https://vimeo.com/)</a:t>
            </a:r>
          </a:p>
          <a:p>
            <a:pPr marL="0" indent="0"/>
            <a:endParaRPr lang="en-US" sz="1300" dirty="0" smtClean="0"/>
          </a:p>
          <a:p>
            <a:pPr marL="0" indent="0"/>
            <a:endParaRPr lang="en-IN" sz="1300" dirty="0" smtClean="0"/>
          </a:p>
          <a:p>
            <a:pPr marL="0" indent="0"/>
            <a:endParaRPr lang="en-IN" sz="1800" b="1" i="1" dirty="0" smtClean="0"/>
          </a:p>
          <a:p>
            <a:pPr marL="0" indent="0"/>
            <a:r>
              <a:rPr lang="en-IN" sz="1400" i="1" dirty="0" smtClean="0"/>
              <a:t>Please note that Repository List is not exclusive and there are many more in the web. Please check this </a:t>
            </a:r>
            <a:br>
              <a:rPr lang="en-IN" sz="1400" i="1" dirty="0" smtClean="0"/>
            </a:br>
            <a:r>
              <a:rPr lang="en-IN" sz="1400" i="1" dirty="0" smtClean="0">
                <a:solidFill>
                  <a:srgbClr val="3366FF"/>
                </a:solidFill>
                <a:hlinkClick r:id="rId2"/>
              </a:rPr>
              <a:t>link from </a:t>
            </a:r>
            <a:r>
              <a:rPr lang="en-IN" sz="1400" i="1" dirty="0" err="1" smtClean="0">
                <a:solidFill>
                  <a:srgbClr val="3366FF"/>
                </a:solidFill>
                <a:hlinkClick r:id="rId2"/>
              </a:rPr>
              <a:t>Edutopia</a:t>
            </a:r>
            <a:r>
              <a:rPr lang="en-IN" sz="1400" i="1" dirty="0" smtClean="0">
                <a:solidFill>
                  <a:srgbClr val="3366FF"/>
                </a:solidFill>
                <a:hlinkClick r:id="rId2"/>
              </a:rPr>
              <a:t> </a:t>
            </a:r>
            <a:r>
              <a:rPr lang="en-IN" sz="1400" i="1" dirty="0" smtClean="0"/>
              <a:t>for more information. </a:t>
            </a:r>
          </a:p>
        </p:txBody>
      </p:sp>
    </p:spTree>
    <p:extLst>
      <p:ext uri="{BB962C8B-B14F-4D97-AF65-F5344CB8AC3E}">
        <p14:creationId xmlns:p14="http://schemas.microsoft.com/office/powerpoint/2010/main" xmlns="" val="255684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N" dirty="0" smtClean="0">
                <a:latin typeface="Calibri" pitchFamily="34" charset="0"/>
                <a:cs typeface="Calibri" pitchFamily="34" charset="0"/>
              </a:rPr>
              <a:t>Guidelines for Video Selection - 2</a:t>
            </a:r>
            <a:endParaRPr lang="en-IN" dirty="0">
              <a:latin typeface="Calibri" pitchFamily="34" charset="0"/>
              <a:cs typeface="Calibri" pitchFamily="34" charset="0"/>
            </a:endParaRPr>
          </a:p>
        </p:txBody>
      </p:sp>
      <p:sp>
        <p:nvSpPr>
          <p:cNvPr id="7" name="Content Placeholder 4"/>
          <p:cNvSpPr txBox="1">
            <a:spLocks/>
          </p:cNvSpPr>
          <p:nvPr/>
        </p:nvSpPr>
        <p:spPr>
          <a:xfrm>
            <a:off x="239671" y="3700001"/>
            <a:ext cx="8226036" cy="107818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9388" indent="-179388">
              <a:lnSpc>
                <a:spcPct val="80000"/>
              </a:lnSpc>
              <a:spcAft>
                <a:spcPts val="600"/>
              </a:spcAft>
              <a:buSzPct val="75000"/>
              <a:buFont typeface="Arial" pitchFamily="34" charset="0"/>
              <a:buChar char="•"/>
            </a:pPr>
            <a:r>
              <a:rPr lang="en-US" sz="1300" i="1" dirty="0" err="1" smtClean="0"/>
              <a:t>Guo</a:t>
            </a:r>
            <a:r>
              <a:rPr lang="en-US" sz="1300" i="1" dirty="0" smtClean="0"/>
              <a:t>, P. J., Kim, J., &amp; Rubin, R. (2014, March). How video production affects student engagement: An empirical study of </a:t>
            </a:r>
            <a:r>
              <a:rPr lang="en-US" sz="1300" i="1" dirty="0" err="1" smtClean="0"/>
              <a:t>mooc</a:t>
            </a:r>
            <a:r>
              <a:rPr lang="en-US" sz="1300" i="1" dirty="0" smtClean="0"/>
              <a:t> videos. In Proceedings of the first ACM conference on Learning@ scale conference (pp. 41-50). ACM.</a:t>
            </a:r>
          </a:p>
          <a:p>
            <a:pPr marL="179388" indent="-179388">
              <a:lnSpc>
                <a:spcPct val="80000"/>
              </a:lnSpc>
              <a:spcAft>
                <a:spcPts val="600"/>
              </a:spcAft>
              <a:buSzPct val="75000"/>
              <a:buFont typeface="Arial" pitchFamily="34" charset="0"/>
              <a:buChar char="•"/>
            </a:pPr>
            <a:r>
              <a:rPr lang="en-US" sz="1300" i="1" dirty="0" smtClean="0"/>
              <a:t> </a:t>
            </a:r>
            <a:r>
              <a:rPr lang="en-US" sz="1300" i="1" dirty="0" smtClean="0">
                <a:solidFill>
                  <a:prstClr val="black"/>
                </a:solidFill>
              </a:rPr>
              <a:t>Mayer, </a:t>
            </a:r>
            <a:r>
              <a:rPr lang="en-US" sz="1300" i="1" dirty="0" err="1" smtClean="0">
                <a:solidFill>
                  <a:prstClr val="black"/>
                </a:solidFill>
              </a:rPr>
              <a:t>R.E.</a:t>
            </a:r>
            <a:r>
              <a:rPr lang="en-US" sz="1300" i="1" dirty="0" smtClean="0">
                <a:solidFill>
                  <a:prstClr val="black"/>
                </a:solidFill>
              </a:rPr>
              <a:t> (2008). Applying the science of learning: Evidence-based principles for the design of multimedia instruction. American Psychologist, 63(8), 760-769.</a:t>
            </a:r>
            <a:endParaRPr lang="en-US" sz="1300" i="1" dirty="0" smtClean="0"/>
          </a:p>
          <a:p>
            <a:endParaRPr lang="en-US" sz="1500" dirty="0" smtClean="0"/>
          </a:p>
          <a:p>
            <a:pPr marL="0" indent="177800">
              <a:buSzPct val="75000"/>
              <a:buFont typeface="Wingdings" pitchFamily="2" charset="2"/>
              <a:buChar char="§"/>
            </a:pPr>
            <a:endParaRPr lang="en-IN" sz="2000" dirty="0" smtClean="0"/>
          </a:p>
        </p:txBody>
      </p:sp>
      <p:sp>
        <p:nvSpPr>
          <p:cNvPr id="4" name="Content Placeholder 4"/>
          <p:cNvSpPr txBox="1">
            <a:spLocks/>
          </p:cNvSpPr>
          <p:nvPr/>
        </p:nvSpPr>
        <p:spPr>
          <a:xfrm>
            <a:off x="240624" y="1115602"/>
            <a:ext cx="8226036" cy="2457325"/>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177800">
              <a:buSzPct val="75000"/>
              <a:buFont typeface="Wingdings" pitchFamily="2" charset="2"/>
              <a:buChar char="§"/>
            </a:pPr>
            <a:r>
              <a:rPr lang="en-IN" sz="2000" dirty="0" smtClean="0"/>
              <a:t>Keep the length of video short (not more than10 minutes).This is because </a:t>
            </a:r>
          </a:p>
          <a:p>
            <a:pPr marL="0" indent="177800">
              <a:buSzPct val="75000"/>
            </a:pPr>
            <a:r>
              <a:rPr lang="en-IN" sz="2000" dirty="0" smtClean="0"/>
              <a:t>it has been found that shorter videos are more engaging[1].</a:t>
            </a:r>
          </a:p>
          <a:p>
            <a:pPr marL="0" indent="177800">
              <a:buSzPct val="75000"/>
              <a:buFont typeface="Wingdings" pitchFamily="2" charset="2"/>
              <a:buChar char="§"/>
            </a:pPr>
            <a:r>
              <a:rPr lang="en-IN" sz="2000" dirty="0" smtClean="0"/>
              <a:t>If the topic is too big for a single 10 min video, split the topic into </a:t>
            </a:r>
          </a:p>
          <a:p>
            <a:pPr marL="0" indent="177800">
              <a:buSzPct val="75000"/>
            </a:pPr>
            <a:r>
              <a:rPr lang="en-IN" sz="2000" dirty="0" smtClean="0"/>
              <a:t>multiple videos and give instructions to pause.(E.g. Pause at 4:30 sec)</a:t>
            </a:r>
          </a:p>
          <a:p>
            <a:pPr marL="0" indent="177800">
              <a:buSzPct val="75000"/>
              <a:buFont typeface="Wingdings" pitchFamily="2" charset="2"/>
              <a:buChar char="§"/>
            </a:pPr>
            <a:r>
              <a:rPr lang="en-IN" sz="2000" dirty="0" smtClean="0"/>
              <a:t>Select videos that have both text and audio </a:t>
            </a:r>
            <a:r>
              <a:rPr lang="en-IN" sz="2000" dirty="0" err="1" smtClean="0"/>
              <a:t>narration.This</a:t>
            </a:r>
            <a:r>
              <a:rPr lang="en-IN" sz="2000" dirty="0" smtClean="0"/>
              <a:t> will help </a:t>
            </a:r>
          </a:p>
          <a:p>
            <a:pPr marL="0" indent="177800">
              <a:buSzPct val="75000"/>
            </a:pPr>
            <a:r>
              <a:rPr lang="en-IN" sz="2000" dirty="0" smtClean="0"/>
              <a:t>in assimilation of content easier[2]. </a:t>
            </a:r>
          </a:p>
        </p:txBody>
      </p:sp>
    </p:spTree>
    <p:extLst>
      <p:ext uri="{BB962C8B-B14F-4D97-AF65-F5344CB8AC3E}">
        <p14:creationId xmlns:p14="http://schemas.microsoft.com/office/powerpoint/2010/main" xmlns="" val="22665125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p:cNvSpPr txBox="1">
            <a:spLocks/>
          </p:cNvSpPr>
          <p:nvPr/>
        </p:nvSpPr>
        <p:spPr>
          <a:xfrm>
            <a:off x="0" y="17930"/>
            <a:ext cx="9144000" cy="4891087"/>
          </a:xfrm>
          <a:prstGeom prst="rect">
            <a:avLst/>
          </a:prstGeom>
          <a:solidFill>
            <a:srgbClr val="FFFFD5"/>
          </a:solidFill>
          <a:ln w="9525">
            <a:noFill/>
          </a:ln>
        </p:spPr>
        <p:style>
          <a:lnRef idx="2">
            <a:schemeClr val="accent4"/>
          </a:lnRef>
          <a:fillRef idx="1">
            <a:schemeClr val="lt1"/>
          </a:fillRef>
          <a:effectRef idx="0">
            <a:schemeClr val="accent4"/>
          </a:effectRef>
          <a:fontRef idx="minor">
            <a:schemeClr val="dk1"/>
          </a:fontRef>
        </p:style>
        <p:txBody>
          <a:bodyPr>
            <a:normAutofit/>
          </a:bodyPr>
          <a:lstStyle>
            <a:lvl1pPr marL="342824" indent="-342824"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1pPr>
            <a:lvl2pPr marL="742785" indent="-285686"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2745" indent="-22855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599845"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6943"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042"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140"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8237"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5335"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endParaRPr lang="en-US" dirty="0" smtClean="0">
              <a:solidFill>
                <a:srgbClr val="000000"/>
              </a:solidFill>
            </a:endParaRPr>
          </a:p>
          <a:p>
            <a:pPr marL="0" indent="0">
              <a:buNone/>
            </a:pPr>
            <a:endParaRPr lang="en-US" dirty="0">
              <a:solidFill>
                <a:srgbClr val="000000"/>
              </a:solidFill>
            </a:endParaRPr>
          </a:p>
        </p:txBody>
      </p:sp>
      <p:sp>
        <p:nvSpPr>
          <p:cNvPr id="5" name="Title 4"/>
          <p:cNvSpPr>
            <a:spLocks noGrp="1"/>
          </p:cNvSpPr>
          <p:nvPr>
            <p:ph type="title"/>
          </p:nvPr>
        </p:nvSpPr>
        <p:spPr>
          <a:xfrm>
            <a:off x="247883" y="410752"/>
            <a:ext cx="6484612" cy="581040"/>
          </a:xfrm>
        </p:spPr>
        <p:txBody>
          <a:bodyPr/>
          <a:lstStyle/>
          <a:p>
            <a:r>
              <a:rPr lang="en-IN" dirty="0" smtClean="0">
                <a:latin typeface="Calibri" pitchFamily="34" charset="0"/>
                <a:cs typeface="Calibri" pitchFamily="34" charset="0"/>
              </a:rPr>
              <a:t>Out-of-class Activity Design - 2</a:t>
            </a:r>
            <a:endParaRPr lang="en-IN" dirty="0">
              <a:latin typeface="Calibri" pitchFamily="34" charset="0"/>
              <a:cs typeface="Calibri" pitchFamily="34" charset="0"/>
            </a:endParaRPr>
          </a:p>
        </p:txBody>
      </p:sp>
      <p:sp>
        <p:nvSpPr>
          <p:cNvPr id="7" name="Content Placeholder 4"/>
          <p:cNvSpPr txBox="1">
            <a:spLocks/>
          </p:cNvSpPr>
          <p:nvPr/>
        </p:nvSpPr>
        <p:spPr>
          <a:xfrm>
            <a:off x="249095" y="4276178"/>
            <a:ext cx="8034294" cy="609600"/>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IN" sz="1300" dirty="0" smtClean="0">
                <a:solidFill>
                  <a:srgbClr val="3366FF"/>
                </a:solidFill>
              </a:rPr>
              <a:t>* </a:t>
            </a:r>
            <a:r>
              <a:rPr lang="en-IN" sz="1300" dirty="0" smtClean="0"/>
              <a:t>It is recommended to provide customized shortened URLs, as they are easier to remember for future use.</a:t>
            </a:r>
          </a:p>
          <a:p>
            <a:pPr marL="0" indent="0"/>
            <a:r>
              <a:rPr lang="en-IN" sz="1300" dirty="0" smtClean="0">
                <a:solidFill>
                  <a:srgbClr val="3366FF"/>
                </a:solidFill>
              </a:rPr>
              <a:t>**</a:t>
            </a:r>
            <a:r>
              <a:rPr lang="en-IN" sz="1300" dirty="0" smtClean="0"/>
              <a:t> It is recommended that total duration of video watching and activity should not be more than 1Lecture duration.</a:t>
            </a:r>
          </a:p>
        </p:txBody>
      </p:sp>
      <p:sp>
        <p:nvSpPr>
          <p:cNvPr id="4" name="Content Placeholder 4"/>
          <p:cNvSpPr txBox="1">
            <a:spLocks/>
          </p:cNvSpPr>
          <p:nvPr/>
        </p:nvSpPr>
        <p:spPr>
          <a:xfrm>
            <a:off x="240125" y="1124072"/>
            <a:ext cx="2807875"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IN" sz="2000" dirty="0" smtClean="0"/>
              <a:t>Main Video Source URL </a:t>
            </a:r>
          </a:p>
        </p:txBody>
      </p:sp>
      <p:sp>
        <p:nvSpPr>
          <p:cNvPr id="6" name="Content Placeholder 4"/>
          <p:cNvSpPr txBox="1">
            <a:spLocks/>
          </p:cNvSpPr>
          <p:nvPr/>
        </p:nvSpPr>
        <p:spPr>
          <a:xfrm>
            <a:off x="240120" y="1500597"/>
            <a:ext cx="2807875"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t>License of Video</a:t>
            </a:r>
            <a:endParaRPr lang="en-US" sz="2000" dirty="0"/>
          </a:p>
        </p:txBody>
      </p:sp>
      <p:sp>
        <p:nvSpPr>
          <p:cNvPr id="8" name="Content Placeholder 4"/>
          <p:cNvSpPr txBox="1">
            <a:spLocks/>
          </p:cNvSpPr>
          <p:nvPr/>
        </p:nvSpPr>
        <p:spPr>
          <a:xfrm>
            <a:off x="249080" y="1850227"/>
            <a:ext cx="5031132"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b="1" dirty="0" smtClean="0"/>
              <a:t>Mapping Concept to Video Source</a:t>
            </a:r>
            <a:endParaRPr lang="en-US" sz="2000" b="1" dirty="0"/>
          </a:p>
        </p:txBody>
      </p:sp>
      <p:sp>
        <p:nvSpPr>
          <p:cNvPr id="9" name="Content Placeholder 4"/>
          <p:cNvSpPr txBox="1">
            <a:spLocks/>
          </p:cNvSpPr>
          <p:nvPr/>
        </p:nvSpPr>
        <p:spPr>
          <a:xfrm>
            <a:off x="3173506" y="1124067"/>
            <a:ext cx="5818094"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IN" sz="1600" u="sng" dirty="0" smtClean="0">
                <a:hlinkClick r:id="rId2"/>
              </a:rPr>
              <a:t>https://www.youtube.com/watch?time_continue=9&amp;v=GLyyIl31qKI</a:t>
            </a:r>
            <a:endParaRPr lang="en-IN" sz="1600" dirty="0" smtClean="0">
              <a:solidFill>
                <a:srgbClr val="3366FF"/>
              </a:solidFill>
            </a:endParaRPr>
          </a:p>
        </p:txBody>
      </p:sp>
      <p:sp>
        <p:nvSpPr>
          <p:cNvPr id="11" name="Content Placeholder 4"/>
          <p:cNvSpPr txBox="1">
            <a:spLocks/>
          </p:cNvSpPr>
          <p:nvPr/>
        </p:nvSpPr>
        <p:spPr>
          <a:xfrm>
            <a:off x="3324075" y="1500592"/>
            <a:ext cx="3713205"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t>CC-BY-SA (reuse allowed)</a:t>
            </a:r>
          </a:p>
        </p:txBody>
      </p:sp>
      <p:graphicFrame>
        <p:nvGraphicFramePr>
          <p:cNvPr id="12" name="Table 11"/>
          <p:cNvGraphicFramePr>
            <a:graphicFrameLocks noGrp="1"/>
          </p:cNvGraphicFramePr>
          <p:nvPr>
            <p:extLst>
              <p:ext uri="{D42A27DB-BD31-4B8C-83A1-F6EECF244321}">
                <p14:modId xmlns:p14="http://schemas.microsoft.com/office/powerpoint/2010/main" xmlns="" val="1316234342"/>
              </p:ext>
            </p:extLst>
          </p:nvPr>
        </p:nvGraphicFramePr>
        <p:xfrm>
          <a:off x="342089" y="2347122"/>
          <a:ext cx="7820835" cy="1362236"/>
        </p:xfrm>
        <a:graphic>
          <a:graphicData uri="http://schemas.openxmlformats.org/drawingml/2006/table">
            <a:tbl>
              <a:tblPr firstRow="1" bandRow="1">
                <a:tableStyleId>{21E4AEA4-8DFA-4A89-87EB-49C32662AFE0}</a:tableStyleId>
              </a:tblPr>
              <a:tblGrid>
                <a:gridCol w="2606945"/>
                <a:gridCol w="2606945"/>
                <a:gridCol w="2606945"/>
              </a:tblGrid>
              <a:tr h="681118">
                <a:tc>
                  <a:txBody>
                    <a:bodyPr/>
                    <a:lstStyle/>
                    <a:p>
                      <a:pPr algn="ctr">
                        <a:lnSpc>
                          <a:spcPct val="150000"/>
                        </a:lnSpc>
                      </a:pPr>
                      <a:r>
                        <a:rPr lang="en-US" sz="1800" dirty="0" smtClean="0"/>
                        <a:t>CONCEPT</a:t>
                      </a:r>
                      <a:endParaRPr lang="en-US" sz="1800" dirty="0">
                        <a:latin typeface="+mn-lt"/>
                      </a:endParaRPr>
                    </a:p>
                  </a:txBody>
                  <a:tcPr marL="85406" marR="85406" marT="42702" marB="42702" anchor="ctr"/>
                </a:tc>
                <a:tc>
                  <a:txBody>
                    <a:bodyPr/>
                    <a:lstStyle/>
                    <a:p>
                      <a:pPr algn="ctr">
                        <a:lnSpc>
                          <a:spcPct val="150000"/>
                        </a:lnSpc>
                      </a:pPr>
                      <a:r>
                        <a:rPr lang="en-US" sz="1800" dirty="0" smtClean="0"/>
                        <a:t>VIDEO SEGMENT</a:t>
                      </a:r>
                      <a:endParaRPr lang="en-US" sz="1800" dirty="0"/>
                    </a:p>
                  </a:txBody>
                  <a:tcPr marL="85406" marR="85406" marT="42702" marB="42702" anchor="ctr"/>
                </a:tc>
                <a:tc>
                  <a:txBody>
                    <a:bodyPr/>
                    <a:lstStyle/>
                    <a:p>
                      <a:pPr algn="ctr"/>
                      <a:r>
                        <a:rPr lang="en-US" sz="1800" dirty="0" smtClean="0"/>
                        <a:t>DURATION </a:t>
                      </a:r>
                    </a:p>
                    <a:p>
                      <a:pPr algn="ctr"/>
                      <a:r>
                        <a:rPr lang="en-US" sz="1800" dirty="0" smtClean="0"/>
                        <a:t>(in min)</a:t>
                      </a:r>
                      <a:endParaRPr lang="en-US" sz="1800" dirty="0"/>
                    </a:p>
                  </a:txBody>
                  <a:tcPr marL="85406" marR="85406" marT="42702" marB="42702" anchor="ctr"/>
                </a:tc>
              </a:tr>
              <a:tr h="681118">
                <a:tc>
                  <a:txBody>
                    <a:bodyPr/>
                    <a:lstStyle/>
                    <a:p>
                      <a:pPr algn="ctr">
                        <a:lnSpc>
                          <a:spcPct val="150000"/>
                        </a:lnSpc>
                      </a:pPr>
                      <a:r>
                        <a:rPr lang="en-US" sz="1800" dirty="0" smtClean="0">
                          <a:solidFill>
                            <a:srgbClr val="3366FF"/>
                          </a:solidFill>
                        </a:rPr>
                        <a:t>Sociology of Science</a:t>
                      </a:r>
                      <a:r>
                        <a:rPr lang="en-US" sz="1800" baseline="0" dirty="0" smtClean="0">
                          <a:solidFill>
                            <a:srgbClr val="3366FF"/>
                          </a:solidFill>
                        </a:rPr>
                        <a:t> </a:t>
                      </a:r>
                      <a:endParaRPr lang="en-US" sz="1800" dirty="0">
                        <a:solidFill>
                          <a:srgbClr val="3366FF"/>
                        </a:solidFill>
                      </a:endParaRPr>
                    </a:p>
                  </a:txBody>
                  <a:tcPr marL="85406" marR="85406" marT="42702" marB="42702" anchor="ctr"/>
                </a:tc>
                <a:tc>
                  <a:txBody>
                    <a:bodyPr/>
                    <a:lstStyle/>
                    <a:p>
                      <a:pPr algn="ctr"/>
                      <a:r>
                        <a:rPr lang="en-US" sz="1800" dirty="0" smtClean="0">
                          <a:solidFill>
                            <a:srgbClr val="3366FF"/>
                          </a:solidFill>
                        </a:rPr>
                        <a:t>I segment only</a:t>
                      </a:r>
                      <a:endParaRPr lang="en-US" sz="1800" dirty="0">
                        <a:solidFill>
                          <a:srgbClr val="3366FF"/>
                        </a:solidFill>
                      </a:endParaRPr>
                    </a:p>
                  </a:txBody>
                  <a:tcPr marL="85406" marR="85406" marT="42702" marB="42702" anchor="ctr"/>
                </a:tc>
                <a:tc>
                  <a:txBody>
                    <a:bodyPr/>
                    <a:lstStyle/>
                    <a:p>
                      <a:pPr algn="ctr">
                        <a:lnSpc>
                          <a:spcPct val="150000"/>
                        </a:lnSpc>
                      </a:pPr>
                      <a:r>
                        <a:rPr lang="en-US" sz="1800" dirty="0" smtClean="0">
                          <a:solidFill>
                            <a:srgbClr val="3366FF"/>
                          </a:solidFill>
                        </a:rPr>
                        <a:t>3</a:t>
                      </a:r>
                      <a:r>
                        <a:rPr lang="en-US" sz="1800" baseline="0" dirty="0" smtClean="0">
                          <a:solidFill>
                            <a:srgbClr val="3366FF"/>
                          </a:solidFill>
                        </a:rPr>
                        <a:t> min 59 sec</a:t>
                      </a:r>
                      <a:r>
                        <a:rPr lang="en-US" sz="1800" dirty="0" smtClean="0">
                          <a:solidFill>
                            <a:srgbClr val="3366FF"/>
                          </a:solidFill>
                        </a:rPr>
                        <a:t> </a:t>
                      </a:r>
                      <a:endParaRPr lang="en-US" sz="1800" dirty="0">
                        <a:solidFill>
                          <a:srgbClr val="3366FF"/>
                        </a:solidFill>
                      </a:endParaRPr>
                    </a:p>
                  </a:txBody>
                  <a:tcPr marL="85406" marR="85406" marT="42702" marB="42702" anchor="ctr"/>
                </a:tc>
              </a:tr>
            </a:tbl>
          </a:graphicData>
        </a:graphic>
      </p:graphicFrame>
      <p:sp>
        <p:nvSpPr>
          <p:cNvPr id="13" name="Content Placeholder 4"/>
          <p:cNvSpPr txBox="1">
            <a:spLocks/>
          </p:cNvSpPr>
          <p:nvPr/>
        </p:nvSpPr>
        <p:spPr>
          <a:xfrm>
            <a:off x="258045" y="3705982"/>
            <a:ext cx="2807875"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t>TOTAL DURATION</a:t>
            </a:r>
          </a:p>
        </p:txBody>
      </p:sp>
      <p:sp>
        <p:nvSpPr>
          <p:cNvPr id="14" name="Content Placeholder 4"/>
          <p:cNvSpPr txBox="1">
            <a:spLocks/>
          </p:cNvSpPr>
          <p:nvPr/>
        </p:nvSpPr>
        <p:spPr>
          <a:xfrm>
            <a:off x="2660547" y="3714942"/>
            <a:ext cx="4119815"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tabLst>
                <a:tab pos="0" algn="l"/>
              </a:tabLst>
            </a:pPr>
            <a:r>
              <a:rPr lang="en-US" sz="2000" dirty="0" smtClean="0">
                <a:solidFill>
                  <a:srgbClr val="3366FF"/>
                </a:solidFill>
              </a:rPr>
              <a:t>3 minutes 59 seconds</a:t>
            </a:r>
            <a:endParaRPr lang="en-IN" sz="2000" dirty="0" smtClean="0">
              <a:solidFill>
                <a:srgbClr val="3366FF"/>
              </a:solidFill>
            </a:endParaRPr>
          </a:p>
        </p:txBody>
      </p:sp>
      <p:pic>
        <p:nvPicPr>
          <p:cNvPr id="16" name="Picture 10" descr="iitblogo.png"/>
          <p:cNvPicPr>
            <a:picLocks noChangeAspect="1"/>
          </p:cNvPicPr>
          <p:nvPr/>
        </p:nvPicPr>
        <p:blipFill>
          <a:blip r:embed="rId3" cstate="print"/>
          <a:srcRect/>
          <a:stretch>
            <a:fillRect/>
          </a:stretch>
        </p:blipFill>
        <p:spPr bwMode="auto">
          <a:xfrm>
            <a:off x="8386953" y="403724"/>
            <a:ext cx="477628" cy="465557"/>
          </a:xfrm>
          <a:prstGeom prst="rect">
            <a:avLst/>
          </a:prstGeom>
          <a:noFill/>
          <a:ln w="9525">
            <a:noFill/>
            <a:miter lim="800000"/>
            <a:headEnd/>
            <a:tailEnd/>
          </a:ln>
        </p:spPr>
      </p:pic>
      <p:cxnSp>
        <p:nvCxnSpPr>
          <p:cNvPr id="18" name="Straight Connector 17"/>
          <p:cNvCxnSpPr/>
          <p:nvPr/>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601390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tabLst>
                <a:tab pos="0" algn="l"/>
              </a:tabLst>
            </a:pPr>
            <a:r>
              <a:rPr lang="en-US" dirty="0" smtClean="0">
                <a:latin typeface="Calibri" pitchFamily="34" charset="0"/>
                <a:cs typeface="Calibri" pitchFamily="34" charset="0"/>
              </a:rPr>
              <a:t>Out-of-class Activity Design - 2</a:t>
            </a:r>
            <a:endParaRPr lang="en-IN" dirty="0">
              <a:latin typeface="Calibri" pitchFamily="34" charset="0"/>
              <a:cs typeface="Calibri" pitchFamily="34" charset="0"/>
            </a:endParaRPr>
          </a:p>
        </p:txBody>
      </p:sp>
      <p:sp>
        <p:nvSpPr>
          <p:cNvPr id="10" name="Content Placeholder 4"/>
          <p:cNvSpPr txBox="1">
            <a:spLocks/>
          </p:cNvSpPr>
          <p:nvPr/>
        </p:nvSpPr>
        <p:spPr>
          <a:xfrm>
            <a:off x="3037479" y="1124067"/>
            <a:ext cx="2969130"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solidFill>
                  <a:srgbClr val="3366FF"/>
                </a:solidFill>
              </a:rPr>
              <a:t>http://bit.ly/digckt_video1</a:t>
            </a:r>
            <a:endParaRPr lang="en-US" sz="2000" dirty="0">
              <a:solidFill>
                <a:srgbClr val="3366FF"/>
              </a:solidFill>
            </a:endParaRPr>
          </a:p>
        </p:txBody>
      </p:sp>
      <p:sp>
        <p:nvSpPr>
          <p:cNvPr id="11" name="Content Placeholder 4"/>
          <p:cNvSpPr txBox="1">
            <a:spLocks/>
          </p:cNvSpPr>
          <p:nvPr/>
        </p:nvSpPr>
        <p:spPr>
          <a:xfrm>
            <a:off x="3037474" y="1500592"/>
            <a:ext cx="2978099"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t>CC-BY-SA (reuse allowed)</a:t>
            </a:r>
          </a:p>
        </p:txBody>
      </p:sp>
      <p:graphicFrame>
        <p:nvGraphicFramePr>
          <p:cNvPr id="13" name="Table 12"/>
          <p:cNvGraphicFramePr>
            <a:graphicFrameLocks noGrp="1"/>
          </p:cNvGraphicFramePr>
          <p:nvPr>
            <p:extLst>
              <p:ext uri="{D42A27DB-BD31-4B8C-83A1-F6EECF244321}">
                <p14:modId xmlns:p14="http://schemas.microsoft.com/office/powerpoint/2010/main" xmlns="" val="3659663530"/>
              </p:ext>
            </p:extLst>
          </p:nvPr>
        </p:nvGraphicFramePr>
        <p:xfrm>
          <a:off x="356987" y="2338496"/>
          <a:ext cx="6643887" cy="2016036"/>
        </p:xfrm>
        <a:graphic>
          <a:graphicData uri="http://schemas.openxmlformats.org/drawingml/2006/table">
            <a:tbl>
              <a:tblPr firstRow="1" bandRow="1">
                <a:tableStyleId>{21E4AEA4-8DFA-4A89-87EB-49C32662AFE0}</a:tableStyleId>
              </a:tblPr>
              <a:tblGrid>
                <a:gridCol w="2214629"/>
                <a:gridCol w="2214629"/>
                <a:gridCol w="2214629"/>
              </a:tblGrid>
              <a:tr h="464132">
                <a:tc>
                  <a:txBody>
                    <a:bodyPr/>
                    <a:lstStyle/>
                    <a:p>
                      <a:pPr algn="ctr">
                        <a:lnSpc>
                          <a:spcPct val="150000"/>
                        </a:lnSpc>
                      </a:pPr>
                      <a:r>
                        <a:rPr lang="en-US" sz="1400" dirty="0" smtClean="0"/>
                        <a:t>CONCEPT</a:t>
                      </a:r>
                      <a:endParaRPr lang="en-US" sz="1400" dirty="0"/>
                    </a:p>
                  </a:txBody>
                  <a:tcPr marL="87086" marR="87086" marT="43543" marB="43543" anchor="ctr"/>
                </a:tc>
                <a:tc>
                  <a:txBody>
                    <a:bodyPr/>
                    <a:lstStyle/>
                    <a:p>
                      <a:pPr algn="ctr">
                        <a:lnSpc>
                          <a:spcPct val="150000"/>
                        </a:lnSpc>
                      </a:pPr>
                      <a:r>
                        <a:rPr lang="en-US" sz="1400" dirty="0" smtClean="0"/>
                        <a:t>VIDEO SEGMENT</a:t>
                      </a:r>
                      <a:endParaRPr lang="en-US" sz="1400" dirty="0"/>
                    </a:p>
                  </a:txBody>
                  <a:tcPr marL="87086" marR="87086" marT="43543" marB="43543" anchor="ctr"/>
                </a:tc>
                <a:tc>
                  <a:txBody>
                    <a:bodyPr/>
                    <a:lstStyle/>
                    <a:p>
                      <a:pPr algn="ctr"/>
                      <a:r>
                        <a:rPr lang="en-US" sz="1400" dirty="0" smtClean="0"/>
                        <a:t>DURATION </a:t>
                      </a:r>
                    </a:p>
                    <a:p>
                      <a:pPr algn="ctr"/>
                      <a:r>
                        <a:rPr lang="en-US" sz="1400" dirty="0" smtClean="0"/>
                        <a:t>(in min)</a:t>
                      </a:r>
                      <a:endParaRPr lang="en-US" sz="1400" dirty="0"/>
                    </a:p>
                  </a:txBody>
                  <a:tcPr marL="87086" marR="87086" marT="43543" marB="43543" anchor="ctr"/>
                </a:tc>
              </a:tr>
              <a:tr h="271399">
                <a:tc rowSpan="3">
                  <a:txBody>
                    <a:bodyPr/>
                    <a:lstStyle/>
                    <a:p>
                      <a:pPr algn="ctr"/>
                      <a:r>
                        <a:rPr lang="en-US" sz="1400" dirty="0" smtClean="0"/>
                        <a:t>BOOLEAN IDENTITIES</a:t>
                      </a:r>
                      <a:endParaRPr lang="en-US" sz="1400" dirty="0">
                        <a:solidFill>
                          <a:srgbClr val="000000"/>
                        </a:solidFill>
                      </a:endParaRPr>
                    </a:p>
                  </a:txBody>
                  <a:tcPr marL="87086" marR="87086" marT="43543" marB="43543" anchor="ctr"/>
                </a:tc>
                <a:tc>
                  <a:txBody>
                    <a:bodyPr/>
                    <a:lstStyle/>
                    <a:p>
                      <a:pPr algn="ctr"/>
                      <a:r>
                        <a:rPr lang="en-US" sz="1400" dirty="0" smtClean="0"/>
                        <a:t>V1</a:t>
                      </a:r>
                      <a:r>
                        <a:rPr lang="en-US" sz="1400" baseline="0" dirty="0" smtClean="0"/>
                        <a:t> - </a:t>
                      </a:r>
                      <a:r>
                        <a:rPr lang="en-US" sz="1400" dirty="0" smtClean="0"/>
                        <a:t>0:00</a:t>
                      </a:r>
                      <a:r>
                        <a:rPr lang="en-US" sz="1400" baseline="0" dirty="0" smtClean="0"/>
                        <a:t> – 6:45</a:t>
                      </a:r>
                      <a:endParaRPr lang="en-US" sz="1400" dirty="0">
                        <a:solidFill>
                          <a:srgbClr val="000000"/>
                        </a:solidFill>
                      </a:endParaRPr>
                    </a:p>
                  </a:txBody>
                  <a:tcPr marL="87086" marR="87086" marT="43543" marB="43543" anchor="ctr"/>
                </a:tc>
                <a:tc>
                  <a:txBody>
                    <a:bodyPr/>
                    <a:lstStyle/>
                    <a:p>
                      <a:pPr algn="ctr"/>
                      <a:r>
                        <a:rPr lang="en-US" sz="1400" dirty="0" smtClean="0"/>
                        <a:t>6.75</a:t>
                      </a:r>
                      <a:endParaRPr lang="en-US" sz="1400" dirty="0">
                        <a:solidFill>
                          <a:srgbClr val="000000"/>
                        </a:solidFill>
                      </a:endParaRPr>
                    </a:p>
                  </a:txBody>
                  <a:tcPr marL="87086" marR="87086" marT="43543" marB="43543" anchor="ctr"/>
                </a:tc>
              </a:tr>
              <a:tr h="271399">
                <a:tc vMerge="1">
                  <a:txBody>
                    <a:bodyPr/>
                    <a:lstStyle/>
                    <a:p>
                      <a:pPr algn="ctr"/>
                      <a:endParaRPr lang="en-US" dirty="0"/>
                    </a:p>
                  </a:txBody>
                  <a:tcPr/>
                </a:tc>
                <a:tc>
                  <a:txBody>
                    <a:bodyPr/>
                    <a:lstStyle/>
                    <a:p>
                      <a:pPr algn="ctr"/>
                      <a:r>
                        <a:rPr lang="en-US" sz="1400" dirty="0" smtClean="0"/>
                        <a:t>V2 - 6:47 – 13:25</a:t>
                      </a:r>
                      <a:endParaRPr lang="en-US" sz="1400" dirty="0"/>
                    </a:p>
                  </a:txBody>
                  <a:tcPr marL="87086" marR="87086" marT="43543" marB="43543" anchor="ctr"/>
                </a:tc>
                <a:tc>
                  <a:txBody>
                    <a:bodyPr/>
                    <a:lstStyle/>
                    <a:p>
                      <a:pPr algn="ctr"/>
                      <a:r>
                        <a:rPr lang="en-US" sz="1400" dirty="0" smtClean="0"/>
                        <a:t>6.63</a:t>
                      </a:r>
                      <a:endParaRPr lang="en-US" sz="1400" dirty="0"/>
                    </a:p>
                  </a:txBody>
                  <a:tcPr marL="87086" marR="87086" marT="43543" marB="43543" anchor="ctr"/>
                </a:tc>
              </a:tr>
              <a:tr h="271399">
                <a:tc vMerge="1">
                  <a:txBody>
                    <a:bodyPr/>
                    <a:lstStyle/>
                    <a:p>
                      <a:pPr algn="ctr"/>
                      <a:endParaRPr lang="en-US" dirty="0"/>
                    </a:p>
                  </a:txBody>
                  <a:tcPr/>
                </a:tc>
                <a:tc>
                  <a:txBody>
                    <a:bodyPr/>
                    <a:lstStyle/>
                    <a:p>
                      <a:pPr algn="ctr"/>
                      <a:r>
                        <a:rPr lang="en-US" sz="1400" dirty="0" smtClean="0"/>
                        <a:t>V3 - 13:27 – 19:46</a:t>
                      </a:r>
                      <a:endParaRPr lang="en-US" sz="1400" dirty="0"/>
                    </a:p>
                  </a:txBody>
                  <a:tcPr marL="87086" marR="87086" marT="43543" marB="43543" anchor="ctr"/>
                </a:tc>
                <a:tc>
                  <a:txBody>
                    <a:bodyPr/>
                    <a:lstStyle/>
                    <a:p>
                      <a:pPr algn="ctr"/>
                      <a:r>
                        <a:rPr lang="en-US" sz="1400" dirty="0" smtClean="0"/>
                        <a:t>6.32</a:t>
                      </a:r>
                      <a:endParaRPr lang="en-US" sz="1400" dirty="0"/>
                    </a:p>
                  </a:txBody>
                  <a:tcPr marL="87086" marR="87086" marT="43543" marB="43543" anchor="ctr"/>
                </a:tc>
              </a:tr>
              <a:tr h="271399">
                <a:tc>
                  <a:txBody>
                    <a:bodyPr/>
                    <a:lstStyle/>
                    <a:p>
                      <a:pPr algn="ctr"/>
                      <a:r>
                        <a:rPr lang="en-US" sz="1400" dirty="0" smtClean="0"/>
                        <a:t>PROOFS</a:t>
                      </a:r>
                      <a:endParaRPr lang="en-US" sz="1400" dirty="0"/>
                    </a:p>
                  </a:txBody>
                  <a:tcPr marL="87086" marR="87086" marT="43543" marB="43543" anchor="ctr"/>
                </a:tc>
                <a:tc>
                  <a:txBody>
                    <a:bodyPr/>
                    <a:lstStyle/>
                    <a:p>
                      <a:pPr algn="ctr"/>
                      <a:r>
                        <a:rPr lang="en-US" sz="1400" dirty="0" smtClean="0"/>
                        <a:t>V4 - 19:47 – 25:56</a:t>
                      </a:r>
                      <a:endParaRPr lang="en-US" sz="1400" dirty="0"/>
                    </a:p>
                  </a:txBody>
                  <a:tcPr marL="87086" marR="87086" marT="43543" marB="43543" anchor="ctr"/>
                </a:tc>
                <a:tc>
                  <a:txBody>
                    <a:bodyPr/>
                    <a:lstStyle/>
                    <a:p>
                      <a:pPr algn="ctr"/>
                      <a:r>
                        <a:rPr lang="en-US" sz="1400" dirty="0" smtClean="0"/>
                        <a:t>6.15</a:t>
                      </a:r>
                      <a:endParaRPr lang="en-US" sz="1400" dirty="0"/>
                    </a:p>
                  </a:txBody>
                  <a:tcPr marL="87086" marR="87086" marT="43543" marB="43543" anchor="ctr"/>
                </a:tc>
              </a:tr>
              <a:tr h="271399">
                <a:tc>
                  <a:txBody>
                    <a:bodyPr/>
                    <a:lstStyle/>
                    <a:p>
                      <a:pPr algn="ctr"/>
                      <a:r>
                        <a:rPr lang="en-US" sz="1400" dirty="0" smtClean="0"/>
                        <a:t>SIMPLIFICATION</a:t>
                      </a:r>
                      <a:endParaRPr lang="en-US" sz="1400" dirty="0"/>
                    </a:p>
                  </a:txBody>
                  <a:tcPr marL="87086" marR="87086" marT="43543" marB="43543" anchor="ctr"/>
                </a:tc>
                <a:tc>
                  <a:txBody>
                    <a:bodyPr/>
                    <a:lstStyle/>
                    <a:p>
                      <a:pPr algn="ctr"/>
                      <a:r>
                        <a:rPr lang="en-US" sz="1400" dirty="0" smtClean="0"/>
                        <a:t>V5 - 25:57 – 31:42</a:t>
                      </a:r>
                      <a:endParaRPr lang="en-US" sz="1400" dirty="0"/>
                    </a:p>
                  </a:txBody>
                  <a:tcPr marL="87086" marR="87086" marT="43543" marB="43543" anchor="ctr"/>
                </a:tc>
                <a:tc>
                  <a:txBody>
                    <a:bodyPr/>
                    <a:lstStyle/>
                    <a:p>
                      <a:pPr algn="ctr"/>
                      <a:r>
                        <a:rPr lang="en-US" sz="1400" dirty="0" smtClean="0"/>
                        <a:t>5.75</a:t>
                      </a:r>
                      <a:endParaRPr lang="en-US" sz="1400" dirty="0"/>
                    </a:p>
                  </a:txBody>
                  <a:tcPr marL="87086" marR="87086" marT="43543" marB="43543" anchor="ctr"/>
                </a:tc>
              </a:tr>
            </a:tbl>
          </a:graphicData>
        </a:graphic>
      </p:graphicFrame>
      <p:sp>
        <p:nvSpPr>
          <p:cNvPr id="15" name="Content Placeholder 4"/>
          <p:cNvSpPr txBox="1">
            <a:spLocks/>
          </p:cNvSpPr>
          <p:nvPr/>
        </p:nvSpPr>
        <p:spPr>
          <a:xfrm>
            <a:off x="241860" y="4528081"/>
            <a:ext cx="1887079" cy="382310"/>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b="1" dirty="0" smtClean="0"/>
              <a:t>TOTAL DURATION</a:t>
            </a:r>
          </a:p>
        </p:txBody>
      </p:sp>
      <p:sp>
        <p:nvSpPr>
          <p:cNvPr id="16" name="Content Placeholder 4"/>
          <p:cNvSpPr txBox="1">
            <a:spLocks/>
          </p:cNvSpPr>
          <p:nvPr/>
        </p:nvSpPr>
        <p:spPr>
          <a:xfrm>
            <a:off x="2516652" y="4510454"/>
            <a:ext cx="1041655"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b="1" dirty="0" smtClean="0"/>
              <a:t>31.6 min</a:t>
            </a:r>
            <a:endParaRPr lang="en-US" sz="1800" b="1" dirty="0"/>
          </a:p>
        </p:txBody>
      </p:sp>
      <p:sp>
        <p:nvSpPr>
          <p:cNvPr id="19" name="Content Placeholder 4"/>
          <p:cNvSpPr txBox="1">
            <a:spLocks/>
          </p:cNvSpPr>
          <p:nvPr/>
        </p:nvSpPr>
        <p:spPr>
          <a:xfrm>
            <a:off x="240125" y="1124072"/>
            <a:ext cx="2807875"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IN" sz="2000" dirty="0" smtClean="0"/>
              <a:t>Main Video Source URL </a:t>
            </a:r>
          </a:p>
        </p:txBody>
      </p:sp>
      <p:sp>
        <p:nvSpPr>
          <p:cNvPr id="20" name="Content Placeholder 4"/>
          <p:cNvSpPr txBox="1">
            <a:spLocks/>
          </p:cNvSpPr>
          <p:nvPr/>
        </p:nvSpPr>
        <p:spPr>
          <a:xfrm>
            <a:off x="240120" y="1500597"/>
            <a:ext cx="2807875"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t>License of Video</a:t>
            </a:r>
            <a:endParaRPr lang="en-US" sz="2000" dirty="0"/>
          </a:p>
        </p:txBody>
      </p:sp>
      <p:sp>
        <p:nvSpPr>
          <p:cNvPr id="21" name="Content Placeholder 4"/>
          <p:cNvSpPr txBox="1">
            <a:spLocks/>
          </p:cNvSpPr>
          <p:nvPr/>
        </p:nvSpPr>
        <p:spPr>
          <a:xfrm>
            <a:off x="249080" y="1850227"/>
            <a:ext cx="5031132" cy="399932"/>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b="1" dirty="0" smtClean="0"/>
              <a:t>Mapping Concept to Video Source</a:t>
            </a:r>
            <a:endParaRPr lang="en-US" sz="2000" b="1" dirty="0"/>
          </a:p>
        </p:txBody>
      </p:sp>
      <p:sp>
        <p:nvSpPr>
          <p:cNvPr id="22" name="TextBox 21"/>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39832319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Guideline for Designing Assessments</a:t>
            </a:r>
            <a:endParaRPr lang="en-IN" dirty="0">
              <a:latin typeface="Calibri" pitchFamily="34" charset="0"/>
              <a:cs typeface="Calibri" pitchFamily="34" charset="0"/>
            </a:endParaRPr>
          </a:p>
        </p:txBody>
      </p:sp>
      <p:sp>
        <p:nvSpPr>
          <p:cNvPr id="3" name="Content Placeholder 2"/>
          <p:cNvSpPr>
            <a:spLocks noGrp="1"/>
          </p:cNvSpPr>
          <p:nvPr>
            <p:ph idx="11"/>
          </p:nvPr>
        </p:nvSpPr>
        <p:spPr>
          <a:xfrm>
            <a:off x="247883" y="1124073"/>
            <a:ext cx="8648467" cy="2148045"/>
          </a:xfrm>
        </p:spPr>
        <p:txBody>
          <a:bodyPr/>
          <a:lstStyle/>
          <a:p>
            <a:pPr marL="180975" indent="-180975">
              <a:buSzPct val="75000"/>
              <a:buFont typeface="Wingdings" panose="05000000000000000000" pitchFamily="2" charset="2"/>
              <a:buChar char="§"/>
              <a:tabLst>
                <a:tab pos="179388" algn="l"/>
                <a:tab pos="180975" algn="l"/>
              </a:tabLst>
            </a:pPr>
            <a:r>
              <a:rPr lang="en-IN" sz="2000" dirty="0" smtClean="0"/>
              <a:t>It is recommended to provide few assessment with each video resource.</a:t>
            </a:r>
          </a:p>
          <a:p>
            <a:pPr marL="180975" indent="-180975">
              <a:buSzPct val="75000"/>
              <a:buFont typeface="Wingdings" panose="05000000000000000000" pitchFamily="2" charset="2"/>
              <a:buChar char="§"/>
              <a:tabLst>
                <a:tab pos="180975" algn="l"/>
              </a:tabLst>
            </a:pPr>
            <a:r>
              <a:rPr lang="en-IN" sz="2000" dirty="0" smtClean="0"/>
              <a:t>The assessment has to be at lower cognitive levels (Recall – Apply), aligned to the learning objectives.</a:t>
            </a:r>
          </a:p>
          <a:p>
            <a:pPr marL="180975" indent="-180975">
              <a:buSzPct val="75000"/>
              <a:buFont typeface="Wingdings" panose="05000000000000000000" pitchFamily="2" charset="2"/>
              <a:buChar char="§"/>
              <a:tabLst>
                <a:tab pos="180975" algn="l"/>
              </a:tabLst>
            </a:pPr>
            <a:r>
              <a:rPr lang="en-IN" sz="2000" dirty="0" smtClean="0"/>
              <a:t>It is recommended that you evaluate these assessments before the in-class to understand the level of students.</a:t>
            </a:r>
          </a:p>
        </p:txBody>
      </p:sp>
    </p:spTree>
    <p:extLst>
      <p:ext uri="{BB962C8B-B14F-4D97-AF65-F5344CB8AC3E}">
        <p14:creationId xmlns:p14="http://schemas.microsoft.com/office/powerpoint/2010/main" xmlns="" val="7300526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txBox="1">
            <a:spLocks/>
          </p:cNvSpPr>
          <p:nvPr/>
        </p:nvSpPr>
        <p:spPr>
          <a:xfrm>
            <a:off x="0" y="0"/>
            <a:ext cx="9144000" cy="4891087"/>
          </a:xfrm>
          <a:prstGeom prst="rect">
            <a:avLst/>
          </a:prstGeom>
          <a:solidFill>
            <a:srgbClr val="FFFFD5"/>
          </a:solidFill>
          <a:ln w="9525">
            <a:noFill/>
          </a:ln>
        </p:spPr>
        <p:style>
          <a:lnRef idx="2">
            <a:schemeClr val="accent4"/>
          </a:lnRef>
          <a:fillRef idx="1">
            <a:schemeClr val="lt1"/>
          </a:fillRef>
          <a:effectRef idx="0">
            <a:schemeClr val="accent4"/>
          </a:effectRef>
          <a:fontRef idx="minor">
            <a:schemeClr val="dk1"/>
          </a:fontRef>
        </p:style>
        <p:txBody>
          <a:bodyPr>
            <a:normAutofit/>
          </a:bodyPr>
          <a:lstStyle>
            <a:lvl1pPr marL="342824" indent="-342824"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1pPr>
            <a:lvl2pPr marL="742785" indent="-285686"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2745" indent="-22855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599845"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6943"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042"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140"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8237"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5335"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endParaRPr lang="en-US" dirty="0" smtClean="0">
              <a:solidFill>
                <a:srgbClr val="000000"/>
              </a:solidFill>
            </a:endParaRPr>
          </a:p>
          <a:p>
            <a:pPr marL="0" indent="0">
              <a:buNone/>
            </a:pPr>
            <a:endParaRPr lang="en-US" dirty="0">
              <a:solidFill>
                <a:srgbClr val="000000"/>
              </a:solidFill>
            </a:endParaRPr>
          </a:p>
        </p:txBody>
      </p:sp>
      <p:sp>
        <p:nvSpPr>
          <p:cNvPr id="2" name="Title 1"/>
          <p:cNvSpPr>
            <a:spLocks noGrp="1"/>
          </p:cNvSpPr>
          <p:nvPr>
            <p:ph type="title"/>
          </p:nvPr>
        </p:nvSpPr>
        <p:spPr/>
        <p:txBody>
          <a:bodyPr/>
          <a:lstStyle/>
          <a:p>
            <a:r>
              <a:rPr lang="en-US" dirty="0" smtClean="0">
                <a:latin typeface="Calibri" pitchFamily="34" charset="0"/>
                <a:cs typeface="Calibri" pitchFamily="34" charset="0"/>
              </a:rPr>
              <a:t>Out-of-class Activity Design - 3</a:t>
            </a:r>
            <a:endParaRPr lang="en-IN" dirty="0">
              <a:latin typeface="Calibri" pitchFamily="34" charset="0"/>
              <a:cs typeface="Calibri" pitchFamily="34" charset="0"/>
            </a:endParaRPr>
          </a:p>
        </p:txBody>
      </p:sp>
      <p:sp>
        <p:nvSpPr>
          <p:cNvPr id="3" name="Content Placeholder 2"/>
          <p:cNvSpPr>
            <a:spLocks noGrp="1"/>
          </p:cNvSpPr>
          <p:nvPr>
            <p:ph idx="11"/>
          </p:nvPr>
        </p:nvSpPr>
        <p:spPr>
          <a:xfrm>
            <a:off x="247883" y="1124073"/>
            <a:ext cx="8645105" cy="498539"/>
          </a:xfrm>
        </p:spPr>
        <p:txBody>
          <a:bodyPr/>
          <a:lstStyle/>
          <a:p>
            <a:r>
              <a:rPr lang="en-US" sz="2000" b="1" dirty="0" smtClean="0"/>
              <a:t>Aligning Assessment with Learning Objective</a:t>
            </a:r>
            <a:endParaRPr lang="en-US" sz="2000" b="1" dirty="0"/>
          </a:p>
        </p:txBody>
      </p:sp>
      <p:graphicFrame>
        <p:nvGraphicFramePr>
          <p:cNvPr id="4" name="Table 3"/>
          <p:cNvGraphicFramePr>
            <a:graphicFrameLocks noGrp="1"/>
          </p:cNvGraphicFramePr>
          <p:nvPr>
            <p:extLst>
              <p:ext uri="{D42A27DB-BD31-4B8C-83A1-F6EECF244321}">
                <p14:modId xmlns:p14="http://schemas.microsoft.com/office/powerpoint/2010/main" xmlns="" val="2469933269"/>
              </p:ext>
            </p:extLst>
          </p:nvPr>
        </p:nvGraphicFramePr>
        <p:xfrm>
          <a:off x="332952" y="1656847"/>
          <a:ext cx="6456608" cy="1737360"/>
        </p:xfrm>
        <a:graphic>
          <a:graphicData uri="http://schemas.openxmlformats.org/drawingml/2006/table">
            <a:tbl>
              <a:tblPr firstRow="1" bandRow="1">
                <a:tableStyleId>{21E4AEA4-8DFA-4A89-87EB-49C32662AFE0}</a:tableStyleId>
              </a:tblPr>
              <a:tblGrid>
                <a:gridCol w="1823503"/>
                <a:gridCol w="1404801"/>
                <a:gridCol w="1614152"/>
                <a:gridCol w="1614152"/>
              </a:tblGrid>
              <a:tr h="797231">
                <a:tc>
                  <a:txBody>
                    <a:bodyPr/>
                    <a:lstStyle/>
                    <a:p>
                      <a:pPr marL="0" indent="0" algn="ctr">
                        <a:lnSpc>
                          <a:spcPct val="100000"/>
                        </a:lnSpc>
                        <a:tabLst>
                          <a:tab pos="271463" algn="l"/>
                        </a:tabLst>
                      </a:pPr>
                      <a:r>
                        <a:rPr lang="en-US" dirty="0" smtClean="0"/>
                        <a:t>Learning</a:t>
                      </a:r>
                    </a:p>
                    <a:p>
                      <a:pPr algn="ctr">
                        <a:lnSpc>
                          <a:spcPct val="100000"/>
                        </a:lnSpc>
                        <a:tabLst>
                          <a:tab pos="177800" algn="l"/>
                        </a:tabLst>
                      </a:pPr>
                      <a:r>
                        <a:rPr lang="en-US" dirty="0" smtClean="0"/>
                        <a:t>Objective</a:t>
                      </a:r>
                      <a:endParaRPr lang="en-US" dirty="0"/>
                    </a:p>
                  </a:txBody>
                  <a:tcPr anchor="ctr"/>
                </a:tc>
                <a:tc>
                  <a:txBody>
                    <a:bodyPr/>
                    <a:lstStyle/>
                    <a:p>
                      <a:pPr algn="ctr"/>
                      <a:r>
                        <a:rPr lang="en-US" dirty="0" smtClean="0"/>
                        <a:t>Assessment Strategy</a:t>
                      </a:r>
                      <a:endParaRPr lang="en-US" dirty="0"/>
                    </a:p>
                  </a:txBody>
                  <a:tcPr anchor="ctr"/>
                </a:tc>
                <a:tc>
                  <a:txBody>
                    <a:bodyPr/>
                    <a:lstStyle/>
                    <a:p>
                      <a:pPr algn="ctr"/>
                      <a:r>
                        <a:rPr lang="en-US" dirty="0" smtClean="0"/>
                        <a:t>Expected duration</a:t>
                      </a:r>
                      <a:r>
                        <a:rPr lang="en-US" baseline="0" dirty="0" smtClean="0"/>
                        <a:t> </a:t>
                      </a:r>
                    </a:p>
                    <a:p>
                      <a:pPr algn="ctr"/>
                      <a:r>
                        <a:rPr lang="en-US" baseline="0" dirty="0" smtClean="0"/>
                        <a:t>(in min)</a:t>
                      </a:r>
                      <a:endParaRPr lang="en-US" dirty="0"/>
                    </a:p>
                  </a:txBody>
                  <a:tcPr anchor="ctr"/>
                </a:tc>
                <a:tc>
                  <a:txBody>
                    <a:bodyPr/>
                    <a:lstStyle/>
                    <a:p>
                      <a:pPr algn="ctr"/>
                      <a:r>
                        <a:rPr lang="en-US" dirty="0" smtClean="0"/>
                        <a:t>Additional Instructions (if any)</a:t>
                      </a:r>
                      <a:endParaRPr lang="en-US" dirty="0"/>
                    </a:p>
                  </a:txBody>
                  <a:tcPr anchor="ctr"/>
                </a:tc>
              </a:tr>
              <a:tr h="558061">
                <a:tc>
                  <a:txBody>
                    <a:bodyPr/>
                    <a:lstStyle/>
                    <a:p>
                      <a:pPr algn="ctr"/>
                      <a:r>
                        <a:rPr lang="en-US" sz="1600" dirty="0" smtClean="0">
                          <a:solidFill>
                            <a:srgbClr val="0000FF"/>
                          </a:solidFill>
                        </a:rPr>
                        <a:t>Understanding the concept of sociology</a:t>
                      </a:r>
                      <a:r>
                        <a:rPr lang="en-US" sz="1600" baseline="0" dirty="0" smtClean="0">
                          <a:solidFill>
                            <a:srgbClr val="0000FF"/>
                          </a:solidFill>
                        </a:rPr>
                        <a:t> of science</a:t>
                      </a:r>
                      <a:endParaRPr lang="en-US" sz="1600" dirty="0">
                        <a:solidFill>
                          <a:srgbClr val="0000FF"/>
                        </a:solidFill>
                      </a:endParaRPr>
                    </a:p>
                  </a:txBody>
                  <a:tcPr anchor="ctr"/>
                </a:tc>
                <a:tc>
                  <a:txBody>
                    <a:bodyPr/>
                    <a:lstStyle/>
                    <a:p>
                      <a:pPr algn="ctr"/>
                      <a:r>
                        <a:rPr lang="en-US" sz="1600" dirty="0" smtClean="0">
                          <a:solidFill>
                            <a:srgbClr val="0000FF"/>
                          </a:solidFill>
                        </a:rPr>
                        <a:t>Watch the video ,answer the questions</a:t>
                      </a:r>
                      <a:endParaRPr lang="en-US" sz="1600" dirty="0">
                        <a:solidFill>
                          <a:srgbClr val="0000FF"/>
                        </a:solidFill>
                      </a:endParaRPr>
                    </a:p>
                  </a:txBody>
                  <a:tcPr anchor="ctr"/>
                </a:tc>
                <a:tc>
                  <a:txBody>
                    <a:bodyPr/>
                    <a:lstStyle/>
                    <a:p>
                      <a:pPr algn="ctr"/>
                      <a:r>
                        <a:rPr lang="en-US" dirty="0" smtClean="0"/>
                        <a:t>30 min</a:t>
                      </a:r>
                      <a:endParaRPr lang="en-US" dirty="0"/>
                    </a:p>
                  </a:txBody>
                  <a:tcPr/>
                </a:tc>
                <a:tc>
                  <a:txBody>
                    <a:bodyPr/>
                    <a:lstStyle/>
                    <a:p>
                      <a:pPr algn="ctr">
                        <a:lnSpc>
                          <a:spcPct val="150000"/>
                        </a:lnSpc>
                      </a:pPr>
                      <a:endParaRPr lang="en-US" dirty="0"/>
                    </a:p>
                  </a:txBody>
                  <a:tcPr/>
                </a:tc>
              </a:tr>
            </a:tbl>
          </a:graphicData>
        </a:graphic>
      </p:graphicFrame>
      <p:sp>
        <p:nvSpPr>
          <p:cNvPr id="6" name="Content Placeholder 2"/>
          <p:cNvSpPr txBox="1">
            <a:spLocks/>
          </p:cNvSpPr>
          <p:nvPr/>
        </p:nvSpPr>
        <p:spPr>
          <a:xfrm>
            <a:off x="247879" y="3526688"/>
            <a:ext cx="4324122" cy="498539"/>
          </a:xfrm>
          <a:prstGeom prst="rect">
            <a:avLst/>
          </a:prstGeom>
        </p:spPr>
        <p:txBody>
          <a:bodyPr lIns="91420" tIns="45710" rIns="91420" bIns="45710"/>
          <a:lstStyle/>
          <a:p>
            <a:r>
              <a:rPr lang="en-US" sz="2000" dirty="0" smtClean="0"/>
              <a:t>Expected activity duration</a:t>
            </a:r>
            <a:endParaRPr lang="en-US" sz="2000" dirty="0"/>
          </a:p>
        </p:txBody>
      </p:sp>
      <p:sp>
        <p:nvSpPr>
          <p:cNvPr id="8" name="Content Placeholder 2"/>
          <p:cNvSpPr txBox="1">
            <a:spLocks/>
          </p:cNvSpPr>
          <p:nvPr/>
        </p:nvSpPr>
        <p:spPr>
          <a:xfrm>
            <a:off x="3409729" y="3526683"/>
            <a:ext cx="5130848" cy="498539"/>
          </a:xfrm>
          <a:prstGeom prst="rect">
            <a:avLst/>
          </a:prstGeom>
        </p:spPr>
        <p:txBody>
          <a:bodyPr lIns="91420" tIns="45710" rIns="91420" bIns="45710"/>
          <a:lstStyle/>
          <a:p>
            <a:r>
              <a:rPr lang="en-US" sz="2000" dirty="0" smtClean="0">
                <a:solidFill>
                  <a:srgbClr val="3366FF"/>
                </a:solidFill>
              </a:rPr>
              <a:t>30 minutes</a:t>
            </a:r>
            <a:endParaRPr lang="en-IN" sz="2000" dirty="0" smtClean="0">
              <a:solidFill>
                <a:srgbClr val="3366FF"/>
              </a:solidFill>
            </a:endParaRPr>
          </a:p>
        </p:txBody>
      </p:sp>
      <p:sp>
        <p:nvSpPr>
          <p:cNvPr id="9" name="Content Placeholder 2"/>
          <p:cNvSpPr txBox="1">
            <a:spLocks/>
          </p:cNvSpPr>
          <p:nvPr/>
        </p:nvSpPr>
        <p:spPr>
          <a:xfrm>
            <a:off x="247874" y="4258241"/>
            <a:ext cx="8594201" cy="572551"/>
          </a:xfrm>
          <a:prstGeom prst="rect">
            <a:avLst/>
          </a:prstGeom>
        </p:spPr>
        <p:txBody>
          <a:bodyPr lIns="91420" tIns="45710" rIns="91420" bIns="45710"/>
          <a:lstStyle/>
          <a:p>
            <a:pPr marL="268288" indent="-268288"/>
            <a:r>
              <a:rPr lang="en-IN" dirty="0" smtClean="0">
                <a:solidFill>
                  <a:srgbClr val="3366FF"/>
                </a:solidFill>
                <a:latin typeface="+mn-lt"/>
              </a:rPr>
              <a:t>**</a:t>
            </a:r>
            <a:r>
              <a:rPr lang="en-IN" dirty="0" smtClean="0">
                <a:latin typeface="+mn-lt"/>
              </a:rPr>
              <a:t> It is recommended that total duration of activity and video should not be greater than one lecture  duration.</a:t>
            </a:r>
          </a:p>
          <a:p>
            <a:endParaRPr lang="en-US" sz="1600" dirty="0" smtClean="0"/>
          </a:p>
        </p:txBody>
      </p:sp>
      <p:pic>
        <p:nvPicPr>
          <p:cNvPr id="11" name="Picture 10" descr="iitblogo.png"/>
          <p:cNvPicPr>
            <a:picLocks noChangeAspect="1"/>
          </p:cNvPicPr>
          <p:nvPr/>
        </p:nvPicPr>
        <p:blipFill>
          <a:blip r:embed="rId2" cstate="print"/>
          <a:srcRect/>
          <a:stretch>
            <a:fillRect/>
          </a:stretch>
        </p:blipFill>
        <p:spPr bwMode="auto">
          <a:xfrm>
            <a:off x="8386953" y="403724"/>
            <a:ext cx="477628" cy="465557"/>
          </a:xfrm>
          <a:prstGeom prst="rect">
            <a:avLst/>
          </a:prstGeom>
          <a:noFill/>
          <a:ln w="9525">
            <a:noFill/>
            <a:miter lim="800000"/>
            <a:headEnd/>
            <a:tailEnd/>
          </a:ln>
        </p:spPr>
      </p:pic>
      <p:cxnSp>
        <p:nvCxnSpPr>
          <p:cNvPr id="13" name="Straight Connector 12"/>
          <p:cNvCxnSpPr/>
          <p:nvPr/>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300526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Out-of-class Activity Design - 3</a:t>
            </a:r>
            <a:endParaRPr lang="en-IN" dirty="0">
              <a:latin typeface="Calibri" pitchFamily="34" charset="0"/>
              <a:cs typeface="Calibri"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xmlns="" val="1939607632"/>
              </p:ext>
            </p:extLst>
          </p:nvPr>
        </p:nvGraphicFramePr>
        <p:xfrm>
          <a:off x="345052" y="1656918"/>
          <a:ext cx="8540156" cy="2891928"/>
        </p:xfrm>
        <a:graphic>
          <a:graphicData uri="http://schemas.openxmlformats.org/drawingml/2006/table">
            <a:tbl>
              <a:tblPr firstRow="1" bandRow="1">
                <a:tableStyleId>{21E4AEA4-8DFA-4A89-87EB-49C32662AFE0}</a:tableStyleId>
              </a:tblPr>
              <a:tblGrid>
                <a:gridCol w="1417652"/>
                <a:gridCol w="3355798"/>
                <a:gridCol w="1883353"/>
                <a:gridCol w="1883353"/>
              </a:tblGrid>
              <a:tr h="863132">
                <a:tc>
                  <a:txBody>
                    <a:bodyPr/>
                    <a:lstStyle/>
                    <a:p>
                      <a:pPr algn="ctr"/>
                      <a:r>
                        <a:rPr lang="en-US" sz="1800" dirty="0" smtClean="0"/>
                        <a:t>Learning Objective</a:t>
                      </a:r>
                      <a:endParaRPr lang="en-US" sz="1800" dirty="0"/>
                    </a:p>
                  </a:txBody>
                  <a:tcPr marL="74364" marR="74364" marT="37182" marB="37182" anchor="ctr"/>
                </a:tc>
                <a:tc>
                  <a:txBody>
                    <a:bodyPr/>
                    <a:lstStyle/>
                    <a:p>
                      <a:pPr algn="ctr">
                        <a:lnSpc>
                          <a:spcPct val="150000"/>
                        </a:lnSpc>
                      </a:pPr>
                      <a:r>
                        <a:rPr lang="en-US" sz="1800" dirty="0" smtClean="0"/>
                        <a:t>Assessment Strategy</a:t>
                      </a:r>
                      <a:endParaRPr lang="en-US" sz="1800" dirty="0"/>
                    </a:p>
                  </a:txBody>
                  <a:tcPr marL="74364" marR="74364" marT="37182" marB="37182" anchor="ctr"/>
                </a:tc>
                <a:tc>
                  <a:txBody>
                    <a:bodyPr/>
                    <a:lstStyle/>
                    <a:p>
                      <a:pPr algn="ctr"/>
                      <a:r>
                        <a:rPr lang="en-US" sz="1800" dirty="0" smtClean="0"/>
                        <a:t>Expected</a:t>
                      </a:r>
                      <a:r>
                        <a:rPr lang="en-US" sz="1800" baseline="0" dirty="0" smtClean="0"/>
                        <a:t> Duration</a:t>
                      </a:r>
                    </a:p>
                    <a:p>
                      <a:pPr algn="ctr"/>
                      <a:r>
                        <a:rPr lang="en-US" sz="1800" baseline="0" dirty="0" smtClean="0"/>
                        <a:t>(in min)</a:t>
                      </a:r>
                      <a:endParaRPr lang="en-US" sz="1800" dirty="0"/>
                    </a:p>
                  </a:txBody>
                  <a:tcPr marL="74364" marR="74364" marT="37182" marB="37182" anchor="ctr"/>
                </a:tc>
                <a:tc>
                  <a:txBody>
                    <a:bodyPr/>
                    <a:lstStyle/>
                    <a:p>
                      <a:pPr algn="ctr"/>
                      <a:r>
                        <a:rPr lang="en-US" sz="1800" dirty="0" smtClean="0"/>
                        <a:t>Additional Instructions (if any)</a:t>
                      </a:r>
                      <a:endParaRPr lang="en-US" sz="1800" dirty="0"/>
                    </a:p>
                  </a:txBody>
                  <a:tcPr marL="74364" marR="74364" marT="37182" marB="37182" anchor="ctr"/>
                </a:tc>
              </a:tr>
              <a:tr h="1918600">
                <a:tc>
                  <a:txBody>
                    <a:bodyPr/>
                    <a:lstStyle/>
                    <a:p>
                      <a:pPr algn="ctr"/>
                      <a:r>
                        <a:rPr kumimoji="0" lang="en-US" sz="1800" kern="1200" dirty="0" smtClean="0">
                          <a:effectLst/>
                        </a:rPr>
                        <a:t>Simplify expression using Boolean</a:t>
                      </a:r>
                      <a:r>
                        <a:rPr kumimoji="0" lang="en-US" sz="1800" kern="1200" baseline="0" dirty="0" smtClean="0">
                          <a:effectLst/>
                        </a:rPr>
                        <a:t> Identities</a:t>
                      </a:r>
                      <a:endParaRPr lang="en-US" sz="1800" dirty="0">
                        <a:solidFill>
                          <a:srgbClr val="0000FF"/>
                        </a:solidFill>
                      </a:endParaRPr>
                    </a:p>
                  </a:txBody>
                  <a:tcPr marL="74364" marR="74364" marT="37182" marB="37182"/>
                </a:tc>
                <a:tc>
                  <a:txBody>
                    <a:bodyPr/>
                    <a:lstStyle/>
                    <a:p>
                      <a:pPr marL="0" lvl="0" indent="0">
                        <a:tabLst>
                          <a:tab pos="180975" algn="l"/>
                          <a:tab pos="266700" algn="l"/>
                        </a:tabLst>
                      </a:pPr>
                      <a:r>
                        <a:rPr kumimoji="0" lang="en-US" sz="1800" kern="1200" dirty="0" smtClean="0">
                          <a:effectLst/>
                        </a:rPr>
                        <a:t>Q. Simplify the expressions </a:t>
                      </a:r>
                    </a:p>
                    <a:p>
                      <a:pPr marL="266700" lvl="1" indent="0">
                        <a:tabLst>
                          <a:tab pos="180975" algn="l"/>
                          <a:tab pos="266700" algn="l"/>
                        </a:tabLst>
                      </a:pPr>
                      <a:r>
                        <a:rPr kumimoji="0" lang="en-US" sz="1800" kern="1200" dirty="0" smtClean="0">
                          <a:effectLst/>
                        </a:rPr>
                        <a:t>1) (A+A’).B</a:t>
                      </a:r>
                    </a:p>
                    <a:p>
                      <a:pPr marL="266700" lvl="1" indent="0">
                        <a:tabLst>
                          <a:tab pos="180975" algn="l"/>
                          <a:tab pos="266700" algn="l"/>
                        </a:tabLst>
                      </a:pPr>
                      <a:r>
                        <a:rPr kumimoji="0" lang="en-US" sz="1800" kern="1200" dirty="0" smtClean="0">
                          <a:effectLst/>
                        </a:rPr>
                        <a:t>2) A.((B+C’).(A+B+C))</a:t>
                      </a:r>
                    </a:p>
                    <a:p>
                      <a:pPr marL="266700" lvl="1" indent="0">
                        <a:tabLst>
                          <a:tab pos="180975" algn="l"/>
                          <a:tab pos="266700" algn="l"/>
                        </a:tabLst>
                      </a:pPr>
                      <a:r>
                        <a:rPr kumimoji="0" lang="en-US" sz="1800" kern="1200" dirty="0" smtClean="0">
                          <a:effectLst/>
                        </a:rPr>
                        <a:t>3) ((A+B)’.B).((A’+B’)+(A+B)’)</a:t>
                      </a:r>
                    </a:p>
                    <a:p>
                      <a:pPr marL="266700" lvl="1" indent="0">
                        <a:tabLst>
                          <a:tab pos="180975" algn="l"/>
                          <a:tab pos="266700" algn="l"/>
                        </a:tabLst>
                      </a:pPr>
                      <a:r>
                        <a:rPr kumimoji="0" lang="en-US" sz="1800" kern="1200" dirty="0" smtClean="0">
                          <a:effectLst/>
                        </a:rPr>
                        <a:t>4) ((A+(A+B)’).(B+A)’)+B </a:t>
                      </a:r>
                      <a:endParaRPr lang="en-US" sz="1800" dirty="0">
                        <a:solidFill>
                          <a:srgbClr val="0000FF"/>
                        </a:solidFill>
                      </a:endParaRPr>
                    </a:p>
                  </a:txBody>
                  <a:tcPr marL="74364" marR="74364" marT="37182" marB="37182"/>
                </a:tc>
                <a:tc>
                  <a:txBody>
                    <a:bodyPr/>
                    <a:lstStyle/>
                    <a:p>
                      <a:pPr algn="ctr"/>
                      <a:r>
                        <a:rPr lang="en-US" sz="1800" baseline="0" dirty="0" smtClean="0"/>
                        <a:t>10 minutes</a:t>
                      </a:r>
                    </a:p>
                  </a:txBody>
                  <a:tcPr marL="74364" marR="74364" marT="37182" marB="37182" anchor="ctr"/>
                </a:tc>
                <a:tc>
                  <a:txBody>
                    <a:bodyPr/>
                    <a:lstStyle/>
                    <a:p>
                      <a:pPr algn="ctr"/>
                      <a:r>
                        <a:rPr lang="en-US" sz="1800" dirty="0" smtClean="0"/>
                        <a:t>Watch V1 and then answer Q1</a:t>
                      </a:r>
                    </a:p>
                    <a:p>
                      <a:pPr algn="ctr"/>
                      <a:r>
                        <a:rPr lang="en-US" sz="1800" dirty="0" smtClean="0"/>
                        <a:t>Watch</a:t>
                      </a:r>
                      <a:r>
                        <a:rPr lang="en-US" sz="1800" baseline="0" dirty="0" smtClean="0"/>
                        <a:t> V2 and then answer Q2</a:t>
                      </a:r>
                    </a:p>
                    <a:p>
                      <a:pPr algn="ctr"/>
                      <a:r>
                        <a:rPr lang="en-US" sz="1800" baseline="0" dirty="0" smtClean="0"/>
                        <a:t>Watch V3 and then answer Q3, Q4</a:t>
                      </a:r>
                    </a:p>
                  </a:txBody>
                  <a:tcPr marL="74364" marR="74364" marT="37182" marB="37182" anchor="ctr"/>
                </a:tc>
              </a:tr>
            </a:tbl>
          </a:graphicData>
        </a:graphic>
      </p:graphicFrame>
      <p:sp>
        <p:nvSpPr>
          <p:cNvPr id="13" name="Content Placeholder 2"/>
          <p:cNvSpPr txBox="1">
            <a:spLocks/>
          </p:cNvSpPr>
          <p:nvPr/>
        </p:nvSpPr>
        <p:spPr>
          <a:xfrm>
            <a:off x="247883" y="1124073"/>
            <a:ext cx="8645105" cy="498539"/>
          </a:xfrm>
          <a:prstGeom prst="rect">
            <a:avLst/>
          </a:prstGeom>
        </p:spPr>
        <p:txBody>
          <a:bodyPr lIns="91420" tIns="45710" rIns="91420" bIns="45710"/>
          <a:lstStyle/>
          <a:p>
            <a:pPr marL="342824" marR="0" lvl="0" indent="-342824" algn="l" defTabSz="9144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Aligning Assessment with Learning Objective</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12" name="TextBox 11"/>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730052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Out-of-class Activity Design - 3</a:t>
            </a:r>
            <a:endParaRPr lang="en-IN" dirty="0">
              <a:latin typeface="Calibri" pitchFamily="34" charset="0"/>
              <a:cs typeface="Calibri"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xmlns="" val="1939607632"/>
              </p:ext>
            </p:extLst>
          </p:nvPr>
        </p:nvGraphicFramePr>
        <p:xfrm>
          <a:off x="345052" y="1656918"/>
          <a:ext cx="8540156" cy="2891928"/>
        </p:xfrm>
        <a:graphic>
          <a:graphicData uri="http://schemas.openxmlformats.org/drawingml/2006/table">
            <a:tbl>
              <a:tblPr firstRow="1" bandRow="1">
                <a:tableStyleId>{21E4AEA4-8DFA-4A89-87EB-49C32662AFE0}</a:tableStyleId>
              </a:tblPr>
              <a:tblGrid>
                <a:gridCol w="1417652"/>
                <a:gridCol w="3355798"/>
                <a:gridCol w="1883353"/>
                <a:gridCol w="1883353"/>
              </a:tblGrid>
              <a:tr h="421821">
                <a:tc>
                  <a:txBody>
                    <a:bodyPr/>
                    <a:lstStyle/>
                    <a:p>
                      <a:pPr algn="ctr"/>
                      <a:r>
                        <a:rPr lang="en-US" sz="1800" dirty="0" smtClean="0"/>
                        <a:t>Learning Objective</a:t>
                      </a:r>
                      <a:endParaRPr lang="en-US" sz="1800" dirty="0"/>
                    </a:p>
                  </a:txBody>
                  <a:tcPr marL="74364" marR="74364" marT="37182" marB="37182" anchor="ctr"/>
                </a:tc>
                <a:tc>
                  <a:txBody>
                    <a:bodyPr/>
                    <a:lstStyle/>
                    <a:p>
                      <a:pPr marL="0" marR="0" indent="0" algn="ctr" defTabSz="914197" rtl="0" eaLnBrk="1" fontAlgn="auto" latinLnBrk="0" hangingPunct="1">
                        <a:lnSpc>
                          <a:spcPct val="150000"/>
                        </a:lnSpc>
                        <a:spcBef>
                          <a:spcPts val="0"/>
                        </a:spcBef>
                        <a:spcAft>
                          <a:spcPts val="0"/>
                        </a:spcAft>
                        <a:buClrTx/>
                        <a:buSzTx/>
                        <a:buFontTx/>
                        <a:buNone/>
                        <a:tabLst/>
                        <a:defRPr/>
                      </a:pPr>
                      <a:r>
                        <a:rPr lang="en-US" sz="1800" dirty="0" smtClean="0"/>
                        <a:t>Assessment Strategy</a:t>
                      </a:r>
                    </a:p>
                  </a:txBody>
                  <a:tcPr marL="74364" marR="74364" marT="37182" marB="37182" anchor="ctr"/>
                </a:tc>
                <a:tc>
                  <a:txBody>
                    <a:bodyPr/>
                    <a:lstStyle/>
                    <a:p>
                      <a:pPr algn="ctr"/>
                      <a:r>
                        <a:rPr lang="en-US" sz="1800" dirty="0" smtClean="0"/>
                        <a:t>Expected</a:t>
                      </a:r>
                      <a:r>
                        <a:rPr lang="en-US" sz="1800" baseline="0" dirty="0" smtClean="0"/>
                        <a:t> Duration</a:t>
                      </a:r>
                    </a:p>
                    <a:p>
                      <a:pPr algn="ctr"/>
                      <a:r>
                        <a:rPr lang="en-US" sz="1800" baseline="0" dirty="0" smtClean="0"/>
                        <a:t>(in min)</a:t>
                      </a:r>
                      <a:endParaRPr lang="en-US" sz="1800" dirty="0"/>
                    </a:p>
                  </a:txBody>
                  <a:tcPr marL="74364" marR="74364" marT="37182" marB="37182" anchor="ctr"/>
                </a:tc>
                <a:tc>
                  <a:txBody>
                    <a:bodyPr/>
                    <a:lstStyle/>
                    <a:p>
                      <a:pPr algn="ctr"/>
                      <a:r>
                        <a:rPr lang="en-US" sz="1800" dirty="0" smtClean="0"/>
                        <a:t>Additional Instructions (if any)</a:t>
                      </a:r>
                      <a:endParaRPr lang="en-US" sz="1800" dirty="0"/>
                    </a:p>
                  </a:txBody>
                  <a:tcPr marL="74364" marR="74364" marT="37182" marB="37182" anchor="ctr"/>
                </a:tc>
              </a:tr>
              <a:tr h="947646">
                <a:tc>
                  <a:txBody>
                    <a:bodyPr/>
                    <a:lstStyle/>
                    <a:p>
                      <a:pPr algn="ctr"/>
                      <a:r>
                        <a:rPr lang="en-US" sz="1800" dirty="0" smtClean="0"/>
                        <a:t>Explain </a:t>
                      </a:r>
                      <a:r>
                        <a:rPr lang="en-US" sz="1800" dirty="0" err="1" smtClean="0"/>
                        <a:t>DeMorgan’s</a:t>
                      </a:r>
                      <a:r>
                        <a:rPr lang="en-US" sz="1800" dirty="0" smtClean="0"/>
                        <a:t> theorem using Truth</a:t>
                      </a:r>
                      <a:r>
                        <a:rPr lang="en-US" sz="1800" baseline="0" dirty="0" smtClean="0"/>
                        <a:t> Tables and Logic Circuits</a:t>
                      </a:r>
                      <a:endParaRPr lang="en-US" sz="1800" dirty="0">
                        <a:solidFill>
                          <a:srgbClr val="000000"/>
                        </a:solidFill>
                      </a:endParaRPr>
                    </a:p>
                  </a:txBody>
                  <a:tcPr marL="74364" marR="74364" marT="37182" marB="37182"/>
                </a:tc>
                <a:tc>
                  <a:txBody>
                    <a:bodyPr/>
                    <a:lstStyle/>
                    <a:p>
                      <a:pPr marL="266700" lvl="1" indent="-180975" algn="l"/>
                      <a:r>
                        <a:rPr lang="en-US" sz="1800" dirty="0" smtClean="0"/>
                        <a:t>Q1.</a:t>
                      </a:r>
                      <a:r>
                        <a:rPr kumimoji="0" lang="en-US" sz="1800" kern="1200" dirty="0" smtClean="0">
                          <a:effectLst/>
                        </a:rPr>
                        <a:t>Using Proof by Perfect Induction, prove </a:t>
                      </a:r>
                      <a:r>
                        <a:rPr kumimoji="0" lang="en-US" sz="1800" kern="1200" dirty="0" err="1" smtClean="0">
                          <a:effectLst/>
                        </a:rPr>
                        <a:t>DeMorgan’s</a:t>
                      </a:r>
                      <a:r>
                        <a:rPr kumimoji="0" lang="en-US" sz="1800" kern="1200" dirty="0" smtClean="0">
                          <a:effectLst/>
                        </a:rPr>
                        <a:t> Theorem for 3 inputs.</a:t>
                      </a:r>
                      <a:r>
                        <a:rPr lang="en-US" sz="1800" dirty="0" smtClean="0">
                          <a:effectLst/>
                        </a:rPr>
                        <a:t> </a:t>
                      </a:r>
                    </a:p>
                    <a:p>
                      <a:pPr marL="266700" lvl="1" indent="-180975" algn="l"/>
                      <a:r>
                        <a:rPr lang="en-US" sz="1800" dirty="0" smtClean="0">
                          <a:effectLst/>
                        </a:rPr>
                        <a:t>Q2. </a:t>
                      </a:r>
                      <a:r>
                        <a:rPr kumimoji="0" lang="en-US" sz="1800" kern="1200" dirty="0" smtClean="0">
                          <a:effectLst/>
                        </a:rPr>
                        <a:t>Explain using </a:t>
                      </a:r>
                      <a:r>
                        <a:rPr kumimoji="0" lang="en-US" sz="1800" kern="1200" dirty="0" err="1" smtClean="0">
                          <a:effectLst/>
                        </a:rPr>
                        <a:t>DeMorgan’s</a:t>
                      </a:r>
                      <a:r>
                        <a:rPr kumimoji="0" lang="en-US" sz="1800" kern="1200" dirty="0" smtClean="0">
                          <a:effectLst/>
                        </a:rPr>
                        <a:t> theorem, how we can convert AND-OR Logic to NAND only or NOR only Logic?</a:t>
                      </a:r>
                      <a:r>
                        <a:rPr lang="en-US" sz="1800" dirty="0" smtClean="0">
                          <a:effectLst/>
                        </a:rPr>
                        <a:t> </a:t>
                      </a:r>
                      <a:r>
                        <a:rPr lang="en-US" sz="1800" dirty="0" smtClean="0"/>
                        <a:t> </a:t>
                      </a:r>
                      <a:endParaRPr lang="en-US" sz="1800" dirty="0">
                        <a:solidFill>
                          <a:srgbClr val="0000FF"/>
                        </a:solidFill>
                      </a:endParaRPr>
                    </a:p>
                  </a:txBody>
                  <a:tcPr marL="74364" marR="74364" marT="37182" marB="37182"/>
                </a:tc>
                <a:tc>
                  <a:txBody>
                    <a:bodyPr/>
                    <a:lstStyle/>
                    <a:p>
                      <a:pPr algn="ctr"/>
                      <a:r>
                        <a:rPr lang="en-US" sz="1800" baseline="0" dirty="0" smtClean="0"/>
                        <a:t>10 minutes</a:t>
                      </a:r>
                    </a:p>
                  </a:txBody>
                  <a:tcPr marL="74364" marR="74364" marT="37182" marB="37182" anchor="ctr"/>
                </a:tc>
                <a:tc>
                  <a:txBody>
                    <a:bodyPr/>
                    <a:lstStyle/>
                    <a:p>
                      <a:pPr algn="ctr"/>
                      <a:r>
                        <a:rPr lang="en-US" sz="1800" baseline="0" dirty="0" smtClean="0"/>
                        <a:t>Watch V4 and then answer Q1 and Q2</a:t>
                      </a:r>
                    </a:p>
                  </a:txBody>
                  <a:tcPr marL="74364" marR="74364" marT="37182" marB="37182" anchor="ctr"/>
                </a:tc>
              </a:tr>
            </a:tbl>
          </a:graphicData>
        </a:graphic>
      </p:graphicFrame>
      <p:sp>
        <p:nvSpPr>
          <p:cNvPr id="13" name="Content Placeholder 2"/>
          <p:cNvSpPr txBox="1">
            <a:spLocks/>
          </p:cNvSpPr>
          <p:nvPr/>
        </p:nvSpPr>
        <p:spPr>
          <a:xfrm>
            <a:off x="247883" y="1124073"/>
            <a:ext cx="8645105" cy="498539"/>
          </a:xfrm>
          <a:prstGeom prst="rect">
            <a:avLst/>
          </a:prstGeom>
        </p:spPr>
        <p:txBody>
          <a:bodyPr lIns="91420" tIns="45710" rIns="91420" bIns="45710"/>
          <a:lstStyle/>
          <a:p>
            <a:pPr marL="342824" marR="0" lvl="0" indent="-342824" algn="l" defTabSz="9144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Aligning Assessment with Learning Objective</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12" name="TextBox 11"/>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7300526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cs typeface="Calibri" pitchFamily="34" charset="0"/>
              </a:rPr>
              <a:t>Out-of-class Activity Design - 3</a:t>
            </a:r>
            <a:endParaRPr lang="en-IN" dirty="0">
              <a:latin typeface="Calibri" pitchFamily="34" charset="0"/>
              <a:cs typeface="Calibri"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xmlns="" val="1939607632"/>
              </p:ext>
            </p:extLst>
          </p:nvPr>
        </p:nvGraphicFramePr>
        <p:xfrm>
          <a:off x="345052" y="1656916"/>
          <a:ext cx="8540156" cy="2569565"/>
        </p:xfrm>
        <a:graphic>
          <a:graphicData uri="http://schemas.openxmlformats.org/drawingml/2006/table">
            <a:tbl>
              <a:tblPr firstRow="1" bandRow="1">
                <a:tableStyleId>{21E4AEA4-8DFA-4A89-87EB-49C32662AFE0}</a:tableStyleId>
              </a:tblPr>
              <a:tblGrid>
                <a:gridCol w="1417652"/>
                <a:gridCol w="3355798"/>
                <a:gridCol w="1883353"/>
                <a:gridCol w="1883353"/>
              </a:tblGrid>
              <a:tr h="862166">
                <a:tc>
                  <a:txBody>
                    <a:bodyPr/>
                    <a:lstStyle/>
                    <a:p>
                      <a:pPr algn="ctr"/>
                      <a:r>
                        <a:rPr lang="en-US" sz="1800" dirty="0" smtClean="0"/>
                        <a:t>Learning Objective</a:t>
                      </a:r>
                      <a:endParaRPr lang="en-US" sz="1800" dirty="0"/>
                    </a:p>
                  </a:txBody>
                  <a:tcPr marL="74364" marR="74364" marT="37182" marB="37182" anchor="ctr"/>
                </a:tc>
                <a:tc>
                  <a:txBody>
                    <a:bodyPr/>
                    <a:lstStyle/>
                    <a:p>
                      <a:pPr marL="0" marR="0" indent="0" algn="ctr" defTabSz="914197" rtl="0" eaLnBrk="1" fontAlgn="auto" latinLnBrk="0" hangingPunct="1">
                        <a:lnSpc>
                          <a:spcPct val="150000"/>
                        </a:lnSpc>
                        <a:spcBef>
                          <a:spcPts val="0"/>
                        </a:spcBef>
                        <a:spcAft>
                          <a:spcPts val="0"/>
                        </a:spcAft>
                        <a:buClrTx/>
                        <a:buSzTx/>
                        <a:buFontTx/>
                        <a:buNone/>
                        <a:tabLst/>
                        <a:defRPr/>
                      </a:pPr>
                      <a:r>
                        <a:rPr lang="en-US" sz="1800" dirty="0" smtClean="0"/>
                        <a:t>Assessment Strategy</a:t>
                      </a:r>
                    </a:p>
                  </a:txBody>
                  <a:tcPr marL="74364" marR="74364" marT="37182" marB="37182" anchor="ctr"/>
                </a:tc>
                <a:tc>
                  <a:txBody>
                    <a:bodyPr/>
                    <a:lstStyle/>
                    <a:p>
                      <a:pPr algn="ctr"/>
                      <a:r>
                        <a:rPr lang="en-US" sz="1800" dirty="0" smtClean="0"/>
                        <a:t>Expected</a:t>
                      </a:r>
                      <a:r>
                        <a:rPr lang="en-US" sz="1800" baseline="0" dirty="0" smtClean="0"/>
                        <a:t> Duration</a:t>
                      </a:r>
                    </a:p>
                    <a:p>
                      <a:pPr algn="ctr"/>
                      <a:r>
                        <a:rPr lang="en-US" sz="1800" baseline="0" dirty="0" smtClean="0"/>
                        <a:t>(in min)</a:t>
                      </a:r>
                      <a:endParaRPr lang="en-US" sz="1800" dirty="0"/>
                    </a:p>
                  </a:txBody>
                  <a:tcPr marL="74364" marR="74364" marT="37182" marB="37182" anchor="ctr"/>
                </a:tc>
                <a:tc>
                  <a:txBody>
                    <a:bodyPr/>
                    <a:lstStyle/>
                    <a:p>
                      <a:pPr algn="ctr"/>
                      <a:r>
                        <a:rPr lang="en-US" sz="1800" dirty="0" smtClean="0"/>
                        <a:t>Additional Instructions (if any)</a:t>
                      </a:r>
                      <a:endParaRPr lang="en-US" sz="1800" dirty="0"/>
                    </a:p>
                  </a:txBody>
                  <a:tcPr marL="74364" marR="74364" marT="37182" marB="37182" anchor="ctr"/>
                </a:tc>
              </a:tr>
              <a:tr h="1672241">
                <a:tc>
                  <a:txBody>
                    <a:bodyPr/>
                    <a:lstStyle/>
                    <a:p>
                      <a:pPr marL="0" marR="0" indent="0" algn="ctr" defTabSz="914197" rtl="0" eaLnBrk="1" fontAlgn="auto" latinLnBrk="0" hangingPunct="1">
                        <a:lnSpc>
                          <a:spcPct val="100000"/>
                        </a:lnSpc>
                        <a:spcBef>
                          <a:spcPts val="0"/>
                        </a:spcBef>
                        <a:spcAft>
                          <a:spcPts val="0"/>
                        </a:spcAft>
                        <a:buClrTx/>
                        <a:buSzTx/>
                        <a:buFontTx/>
                        <a:buNone/>
                        <a:tabLst/>
                        <a:defRPr/>
                      </a:pPr>
                      <a:r>
                        <a:rPr kumimoji="0" lang="en-US" sz="1800" kern="1200" dirty="0" smtClean="0">
                          <a:effectLst/>
                        </a:rPr>
                        <a:t>Simplify logic circuits using Boolean</a:t>
                      </a:r>
                      <a:r>
                        <a:rPr kumimoji="0" lang="en-US" sz="1800" kern="1200" baseline="0" dirty="0" smtClean="0">
                          <a:effectLst/>
                        </a:rPr>
                        <a:t> Identities</a:t>
                      </a:r>
                      <a:endParaRPr lang="en-US" sz="1800" dirty="0">
                        <a:solidFill>
                          <a:srgbClr val="000000"/>
                        </a:solidFill>
                      </a:endParaRPr>
                    </a:p>
                  </a:txBody>
                  <a:tcPr marL="74364" marR="74364" marT="37182" marB="37182"/>
                </a:tc>
                <a:tc>
                  <a:txBody>
                    <a:bodyPr/>
                    <a:lstStyle/>
                    <a:p>
                      <a:pPr marL="266700" marR="0" lvl="1" indent="-180975" algn="ctr" defTabSz="914197" rtl="0" eaLnBrk="1" fontAlgn="auto" latinLnBrk="0" hangingPunct="1">
                        <a:lnSpc>
                          <a:spcPct val="100000"/>
                        </a:lnSpc>
                        <a:spcBef>
                          <a:spcPts val="0"/>
                        </a:spcBef>
                        <a:spcAft>
                          <a:spcPts val="0"/>
                        </a:spcAft>
                        <a:buClrTx/>
                        <a:buSzTx/>
                        <a:buFontTx/>
                        <a:buNone/>
                        <a:tabLst/>
                        <a:defRPr/>
                      </a:pPr>
                      <a:r>
                        <a:rPr kumimoji="0" lang="en-US" sz="1600" kern="1200" dirty="0" smtClean="0">
                          <a:effectLst/>
                        </a:rPr>
                        <a:t>Q</a:t>
                      </a:r>
                      <a:r>
                        <a:rPr kumimoji="0" lang="en-US" sz="1800" kern="1200" dirty="0" smtClean="0">
                          <a:effectLst/>
                        </a:rPr>
                        <a:t>. Simplify given logic circuit</a:t>
                      </a:r>
                      <a:endParaRPr lang="en-US" sz="1800" dirty="0">
                        <a:solidFill>
                          <a:srgbClr val="0000FF"/>
                        </a:solidFill>
                      </a:endParaRPr>
                    </a:p>
                  </a:txBody>
                  <a:tcPr marL="74364" marR="74364" marT="37182" marB="37182"/>
                </a:tc>
                <a:tc>
                  <a:txBody>
                    <a:bodyPr/>
                    <a:lstStyle/>
                    <a:p>
                      <a:pPr marL="0" marR="0" indent="0" algn="ctr" defTabSz="914197" rtl="0" eaLnBrk="1" fontAlgn="auto" latinLnBrk="0" hangingPunct="1">
                        <a:lnSpc>
                          <a:spcPct val="100000"/>
                        </a:lnSpc>
                        <a:spcBef>
                          <a:spcPts val="0"/>
                        </a:spcBef>
                        <a:spcAft>
                          <a:spcPts val="0"/>
                        </a:spcAft>
                        <a:buClrTx/>
                        <a:buSzTx/>
                        <a:buFontTx/>
                        <a:buNone/>
                        <a:tabLst/>
                        <a:defRPr/>
                      </a:pPr>
                      <a:r>
                        <a:rPr lang="en-US" sz="1800" baseline="0" dirty="0" smtClean="0"/>
                        <a:t>10 minutes</a:t>
                      </a:r>
                    </a:p>
                  </a:txBody>
                  <a:tcPr marL="74364" marR="74364" marT="37182" marB="37182" anchor="ctr"/>
                </a:tc>
                <a:tc>
                  <a:txBody>
                    <a:bodyPr/>
                    <a:lstStyle/>
                    <a:p>
                      <a:pPr marL="0" marR="0" indent="0" algn="ctr" defTabSz="914197" rtl="0" eaLnBrk="1" fontAlgn="auto" latinLnBrk="0" hangingPunct="1">
                        <a:lnSpc>
                          <a:spcPct val="100000"/>
                        </a:lnSpc>
                        <a:spcBef>
                          <a:spcPts val="0"/>
                        </a:spcBef>
                        <a:spcAft>
                          <a:spcPts val="0"/>
                        </a:spcAft>
                        <a:buClrTx/>
                        <a:buSzTx/>
                        <a:buFontTx/>
                        <a:buNone/>
                        <a:tabLst/>
                        <a:defRPr/>
                      </a:pPr>
                      <a:r>
                        <a:rPr lang="en-US" sz="1800" baseline="0" dirty="0" smtClean="0"/>
                        <a:t>Submit answers to all questions 3 hours before coming to class.</a:t>
                      </a:r>
                    </a:p>
                  </a:txBody>
                  <a:tcPr marL="74364" marR="74364" marT="37182" marB="37182" anchor="ctr"/>
                </a:tc>
              </a:tr>
            </a:tbl>
          </a:graphicData>
        </a:graphic>
      </p:graphicFrame>
      <p:sp>
        <p:nvSpPr>
          <p:cNvPr id="13" name="Content Placeholder 2"/>
          <p:cNvSpPr txBox="1">
            <a:spLocks/>
          </p:cNvSpPr>
          <p:nvPr/>
        </p:nvSpPr>
        <p:spPr>
          <a:xfrm>
            <a:off x="247883" y="1124073"/>
            <a:ext cx="8645105" cy="498539"/>
          </a:xfrm>
          <a:prstGeom prst="rect">
            <a:avLst/>
          </a:prstGeom>
        </p:spPr>
        <p:txBody>
          <a:bodyPr lIns="91420" tIns="45710" rIns="91420" bIns="45710"/>
          <a:lstStyle/>
          <a:p>
            <a:pPr marL="342824" marR="0" lvl="0" indent="-342824" algn="l" defTabSz="9144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Aligning Assessment with Learning Objective</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12" name="TextBox 11"/>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pic>
        <p:nvPicPr>
          <p:cNvPr id="6" name="Picture 5"/>
          <p:cNvPicPr/>
          <p:nvPr/>
        </p:nvPicPr>
        <p:blipFill>
          <a:blip r:embed="rId2" cstate="print">
            <a:extLst>
              <a:ext uri="{28A0092B-C50C-407E-A947-70E740481C1C}">
                <a14:useLocalDpi xmlns:a14="http://schemas.microsoft.com/office/drawing/2010/main" xmlns="" val="0"/>
              </a:ext>
            </a:extLst>
          </a:blip>
          <a:stretch>
            <a:fillRect/>
          </a:stretch>
        </p:blipFill>
        <p:spPr>
          <a:xfrm>
            <a:off x="2398802" y="2935366"/>
            <a:ext cx="2315285" cy="1238688"/>
          </a:xfrm>
          <a:prstGeom prst="rect">
            <a:avLst/>
          </a:prstGeom>
        </p:spPr>
      </p:pic>
      <p:sp>
        <p:nvSpPr>
          <p:cNvPr id="8" name="Content Placeholder 2"/>
          <p:cNvSpPr txBox="1">
            <a:spLocks/>
          </p:cNvSpPr>
          <p:nvPr/>
        </p:nvSpPr>
        <p:spPr>
          <a:xfrm>
            <a:off x="249420" y="4468691"/>
            <a:ext cx="2441463" cy="498539"/>
          </a:xfrm>
          <a:prstGeom prst="rect">
            <a:avLst/>
          </a:prstGeom>
        </p:spPr>
        <p:txBody>
          <a:bodyPr lIns="91420" tIns="45710" rIns="91420" bIns="45710"/>
          <a:lstStyle/>
          <a:p>
            <a:pPr marL="342824" lvl="0" indent="-342824" eaLnBrk="0" hangingPunct="0">
              <a:spcBef>
                <a:spcPct val="20000"/>
              </a:spcBef>
            </a:pPr>
            <a:r>
              <a:rPr lang="en-US" sz="2000" dirty="0" smtClean="0">
                <a:latin typeface="+mn-lt"/>
                <a:cs typeface="+mn-cs"/>
              </a:rPr>
              <a:t>Total activity duration</a:t>
            </a:r>
          </a:p>
        </p:txBody>
      </p:sp>
      <p:sp>
        <p:nvSpPr>
          <p:cNvPr id="9" name="Content Placeholder 2"/>
          <p:cNvSpPr txBox="1">
            <a:spLocks/>
          </p:cNvSpPr>
          <p:nvPr/>
        </p:nvSpPr>
        <p:spPr>
          <a:xfrm>
            <a:off x="2696861" y="4468686"/>
            <a:ext cx="1356652" cy="498539"/>
          </a:xfrm>
          <a:prstGeom prst="rect">
            <a:avLst/>
          </a:prstGeom>
        </p:spPr>
        <p:txBody>
          <a:bodyPr lIns="91420" tIns="45710" rIns="91420" bIns="45710"/>
          <a:lstStyle/>
          <a:p>
            <a:pPr marL="342824" lvl="0" indent="-342824" eaLnBrk="0" hangingPunct="0">
              <a:spcBef>
                <a:spcPct val="20000"/>
              </a:spcBef>
            </a:pPr>
            <a:r>
              <a:rPr lang="en-US" sz="2000" dirty="0" smtClean="0">
                <a:latin typeface="+mn-lt"/>
                <a:cs typeface="+mn-cs"/>
              </a:rPr>
              <a:t>30 minutes</a:t>
            </a:r>
          </a:p>
        </p:txBody>
      </p:sp>
    </p:spTree>
    <p:extLst>
      <p:ext uri="{BB962C8B-B14F-4D97-AF65-F5344CB8AC3E}">
        <p14:creationId xmlns:p14="http://schemas.microsoft.com/office/powerpoint/2010/main" xmlns="" val="7300526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83" y="410752"/>
            <a:ext cx="4342046" cy="581040"/>
          </a:xfrm>
        </p:spPr>
        <p:txBody>
          <a:bodyPr/>
          <a:lstStyle/>
          <a:p>
            <a:r>
              <a:rPr lang="en-US" dirty="0" smtClean="0">
                <a:latin typeface="Calibri" pitchFamily="34" charset="0"/>
                <a:cs typeface="Calibri" pitchFamily="34" charset="0"/>
              </a:rPr>
              <a:t>In-class Segment</a:t>
            </a:r>
            <a:endParaRPr lang="en-IN" dirty="0">
              <a:latin typeface="Calibri" pitchFamily="34" charset="0"/>
              <a:cs typeface="Calibri" pitchFamily="34" charset="0"/>
            </a:endParaRPr>
          </a:p>
        </p:txBody>
      </p:sp>
      <p:sp>
        <p:nvSpPr>
          <p:cNvPr id="3" name="Content Placeholder 2"/>
          <p:cNvSpPr>
            <a:spLocks noGrp="1"/>
          </p:cNvSpPr>
          <p:nvPr>
            <p:ph idx="11"/>
          </p:nvPr>
        </p:nvSpPr>
        <p:spPr>
          <a:xfrm>
            <a:off x="247883" y="1124073"/>
            <a:ext cx="8645105" cy="695762"/>
          </a:xfrm>
        </p:spPr>
        <p:txBody>
          <a:bodyPr/>
          <a:lstStyle/>
          <a:p>
            <a:r>
              <a:rPr lang="en-IN" sz="2000" dirty="0" smtClean="0"/>
              <a:t>This section helps you design the in-class segment of Flipped Classroom Strategy.</a:t>
            </a:r>
          </a:p>
        </p:txBody>
      </p:sp>
    </p:spTree>
    <p:extLst>
      <p:ext uri="{BB962C8B-B14F-4D97-AF65-F5344CB8AC3E}">
        <p14:creationId xmlns:p14="http://schemas.microsoft.com/office/powerpoint/2010/main" xmlns="" val="730052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83" y="410752"/>
            <a:ext cx="5050258" cy="581040"/>
          </a:xfrm>
        </p:spPr>
        <p:txBody>
          <a:bodyPr/>
          <a:lstStyle/>
          <a:p>
            <a:r>
              <a:rPr lang="en-US" dirty="0" smtClean="0">
                <a:latin typeface="Calibri" pitchFamily="34" charset="0"/>
                <a:cs typeface="Calibri" pitchFamily="34" charset="0"/>
              </a:rPr>
              <a:t>About In-Class Segment</a:t>
            </a:r>
            <a:endParaRPr lang="en-IN" dirty="0">
              <a:latin typeface="Calibri" pitchFamily="34" charset="0"/>
              <a:cs typeface="Calibri" pitchFamily="34" charset="0"/>
            </a:endParaRPr>
          </a:p>
        </p:txBody>
      </p:sp>
      <p:sp>
        <p:nvSpPr>
          <p:cNvPr id="3" name="Content Placeholder 2"/>
          <p:cNvSpPr>
            <a:spLocks noGrp="1"/>
          </p:cNvSpPr>
          <p:nvPr>
            <p:ph idx="11"/>
          </p:nvPr>
        </p:nvSpPr>
        <p:spPr>
          <a:xfrm>
            <a:off x="247883" y="1124072"/>
            <a:ext cx="8645105" cy="2919009"/>
          </a:xfrm>
        </p:spPr>
        <p:txBody>
          <a:bodyPr/>
          <a:lstStyle/>
          <a:p>
            <a:pPr marL="179388" indent="-179388">
              <a:buSzPct val="75000"/>
              <a:buFont typeface="Wingdings" pitchFamily="2" charset="2"/>
              <a:buChar char="§"/>
              <a:tabLst>
                <a:tab pos="179388" algn="l"/>
              </a:tabLst>
            </a:pPr>
            <a:r>
              <a:rPr lang="en-IN" sz="2000" dirty="0" smtClean="0"/>
              <a:t>Make sure that In-Class segment contain activities for effective learning</a:t>
            </a:r>
          </a:p>
          <a:p>
            <a:pPr marL="358775" indent="-179388">
              <a:buSzPct val="75000"/>
              <a:buFont typeface="Arial" pitchFamily="34" charset="0"/>
              <a:buChar char="•"/>
              <a:tabLst>
                <a:tab pos="179388" algn="l"/>
              </a:tabLst>
            </a:pPr>
            <a:r>
              <a:rPr lang="en-IN" sz="1800" dirty="0" smtClean="0"/>
              <a:t>In active learning student goes beyond listening, copying of notes.</a:t>
            </a:r>
          </a:p>
          <a:p>
            <a:pPr marL="358775" indent="-179388">
              <a:buSzPct val="75000"/>
              <a:buFont typeface="Arial" pitchFamily="34" charset="0"/>
              <a:buChar char="•"/>
              <a:tabLst>
                <a:tab pos="179388" algn="l"/>
              </a:tabLst>
            </a:pPr>
            <a:r>
              <a:rPr lang="en-IN" sz="1800" dirty="0" smtClean="0"/>
              <a:t>Execution of prescribed procedures.</a:t>
            </a:r>
          </a:p>
          <a:p>
            <a:pPr marL="358775" indent="-179388">
              <a:buSzPct val="75000"/>
              <a:buFont typeface="Arial" pitchFamily="34" charset="0"/>
              <a:buChar char="•"/>
              <a:tabLst>
                <a:tab pos="179388" algn="l"/>
              </a:tabLst>
            </a:pPr>
            <a:r>
              <a:rPr lang="en-IN" sz="1800" dirty="0" smtClean="0"/>
              <a:t>Students are required to talk, write, reflect and express their thinking.</a:t>
            </a:r>
          </a:p>
          <a:p>
            <a:pPr marL="179388" indent="-179388">
              <a:buSzPct val="75000"/>
              <a:buFont typeface="Wingdings" pitchFamily="2" charset="2"/>
              <a:buChar char="§"/>
              <a:tabLst>
                <a:tab pos="179388" algn="l"/>
              </a:tabLst>
            </a:pPr>
            <a:r>
              <a:rPr lang="en-IN" sz="2000" dirty="0" smtClean="0"/>
              <a:t>Engage students in higher-order thinking (Analyze-Evaluate-Create).</a:t>
            </a:r>
          </a:p>
          <a:p>
            <a:pPr marL="179388" indent="-179388">
              <a:buSzPct val="75000"/>
              <a:buFont typeface="Wingdings" pitchFamily="2" charset="2"/>
              <a:buChar char="§"/>
              <a:tabLst>
                <a:tab pos="179388" algn="l"/>
              </a:tabLst>
            </a:pPr>
            <a:r>
              <a:rPr lang="en-IN" sz="2000" dirty="0" smtClean="0"/>
              <a:t>Ensure that students get feedback on their work, either from peers or you.</a:t>
            </a:r>
          </a:p>
          <a:p>
            <a:pPr marL="179388" indent="-179388">
              <a:buSzPct val="75000"/>
              <a:buFont typeface="Wingdings" pitchFamily="2" charset="2"/>
              <a:buChar char="§"/>
              <a:tabLst>
                <a:tab pos="179388" algn="l"/>
              </a:tabLst>
            </a:pPr>
            <a:r>
              <a:rPr lang="en-IN" sz="2000" dirty="0" smtClean="0"/>
              <a:t>Ensure to provide summary that connects Out-of-Class and In-Class activities.</a:t>
            </a:r>
          </a:p>
        </p:txBody>
      </p:sp>
    </p:spTree>
    <p:extLst>
      <p:ext uri="{BB962C8B-B14F-4D97-AF65-F5344CB8AC3E}">
        <p14:creationId xmlns:p14="http://schemas.microsoft.com/office/powerpoint/2010/main" xmlns="" val="7300526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p:cNvSpPr txBox="1">
            <a:spLocks/>
          </p:cNvSpPr>
          <p:nvPr/>
        </p:nvSpPr>
        <p:spPr>
          <a:xfrm>
            <a:off x="0" y="26217"/>
            <a:ext cx="9144000" cy="4891087"/>
          </a:xfrm>
          <a:prstGeom prst="rect">
            <a:avLst/>
          </a:prstGeom>
          <a:solidFill>
            <a:srgbClr val="FFFFD5"/>
          </a:solidFill>
          <a:ln w="9525">
            <a:noFill/>
          </a:ln>
        </p:spPr>
        <p:style>
          <a:lnRef idx="2">
            <a:schemeClr val="accent4"/>
          </a:lnRef>
          <a:fillRef idx="1">
            <a:schemeClr val="lt1"/>
          </a:fillRef>
          <a:effectRef idx="0">
            <a:schemeClr val="accent4"/>
          </a:effectRef>
          <a:fontRef idx="minor">
            <a:schemeClr val="dk1"/>
          </a:fontRef>
        </p:style>
        <p:txBody>
          <a:bodyPr>
            <a:normAutofit/>
          </a:bodyPr>
          <a:lstStyle>
            <a:lvl1pPr marL="342824" indent="-342824"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1pPr>
            <a:lvl2pPr marL="742785" indent="-285686"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2745" indent="-22855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599845"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6943"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042"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140"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8237"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5335"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endParaRPr lang="en-US" dirty="0" smtClean="0">
              <a:solidFill>
                <a:srgbClr val="000000"/>
              </a:solidFill>
            </a:endParaRPr>
          </a:p>
          <a:p>
            <a:pPr marL="0" indent="0">
              <a:buNone/>
            </a:pPr>
            <a:endParaRPr lang="en-US" dirty="0">
              <a:solidFill>
                <a:srgbClr val="000000"/>
              </a:solidFill>
            </a:endParaRPr>
          </a:p>
        </p:txBody>
      </p:sp>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-1</a:t>
            </a:r>
            <a:endParaRPr lang="en-IN" dirty="0">
              <a:latin typeface="Calibri" pitchFamily="34" charset="0"/>
              <a:cs typeface="Calibri" pitchFamily="34" charset="0"/>
            </a:endParaRPr>
          </a:p>
        </p:txBody>
      </p:sp>
      <p:sp>
        <p:nvSpPr>
          <p:cNvPr id="6" name="Rectangle 5"/>
          <p:cNvSpPr/>
          <p:nvPr/>
        </p:nvSpPr>
        <p:spPr>
          <a:xfrm>
            <a:off x="2082089" y="2094911"/>
            <a:ext cx="4994152"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8" name="Content Placeholder 4"/>
          <p:cNvSpPr txBox="1">
            <a:spLocks/>
          </p:cNvSpPr>
          <p:nvPr/>
        </p:nvSpPr>
        <p:spPr>
          <a:xfrm>
            <a:off x="2078967" y="2109901"/>
            <a:ext cx="4994694" cy="428499"/>
          </a:xfrm>
          <a:prstGeom prst="rect">
            <a:avLst/>
          </a:prstGeom>
        </p:spPr>
        <p:txBody>
          <a:bodyPr lIns="91420" tIns="45710" rIns="91420" bIns="45710" anchor="ctr"/>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indent="-266700">
              <a:buFont typeface="+mj-lt"/>
              <a:buAutoNum type="arabicPeriod"/>
            </a:pPr>
            <a:r>
              <a:rPr lang="en-US" sz="1800" dirty="0" smtClean="0">
                <a:solidFill>
                  <a:srgbClr val="3366FF"/>
                </a:solidFill>
              </a:rPr>
              <a:t>Understanding sociological factors in scientific research</a:t>
            </a:r>
            <a:endParaRPr lang="en-US" sz="1800" dirty="0">
              <a:solidFill>
                <a:srgbClr val="3366FF"/>
              </a:solidFill>
            </a:endParaRPr>
          </a:p>
        </p:txBody>
      </p:sp>
      <p:sp>
        <p:nvSpPr>
          <p:cNvPr id="11" name="Rectangle 10"/>
          <p:cNvSpPr/>
          <p:nvPr/>
        </p:nvSpPr>
        <p:spPr>
          <a:xfrm>
            <a:off x="1973261" y="1550476"/>
            <a:ext cx="5141890" cy="400110"/>
          </a:xfrm>
          <a:prstGeom prst="rect">
            <a:avLst/>
          </a:prstGeom>
        </p:spPr>
        <p:txBody>
          <a:bodyPr wrap="square">
            <a:spAutoFit/>
          </a:bodyPr>
          <a:lstStyle/>
          <a:p>
            <a:r>
              <a:rPr lang="en-US" sz="2000" dirty="0" smtClean="0">
                <a:latin typeface="+mn-lt"/>
              </a:rPr>
              <a:t>Learning Objective(s) of In - Class Activity </a:t>
            </a:r>
            <a:endParaRPr lang="en-US" sz="2000" dirty="0">
              <a:latin typeface="+mn-lt"/>
            </a:endParaRPr>
          </a:p>
        </p:txBody>
      </p:sp>
      <p:sp>
        <p:nvSpPr>
          <p:cNvPr id="12" name="Rectangle 11"/>
          <p:cNvSpPr/>
          <p:nvPr/>
        </p:nvSpPr>
        <p:spPr>
          <a:xfrm>
            <a:off x="2078841" y="3753908"/>
            <a:ext cx="4994152"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accent5">
                  <a:lumMod val="75000"/>
                </a:schemeClr>
              </a:solidFill>
            </a:endParaRPr>
          </a:p>
        </p:txBody>
      </p:sp>
      <p:sp>
        <p:nvSpPr>
          <p:cNvPr id="13" name="Content Placeholder 4"/>
          <p:cNvSpPr txBox="1">
            <a:spLocks/>
          </p:cNvSpPr>
          <p:nvPr/>
        </p:nvSpPr>
        <p:spPr>
          <a:xfrm>
            <a:off x="2078966" y="3768898"/>
            <a:ext cx="4986068" cy="428499"/>
          </a:xfrm>
          <a:prstGeom prst="rect">
            <a:avLst/>
          </a:prstGeom>
        </p:spPr>
        <p:txBody>
          <a:bodyPr lIns="91420" tIns="45710" rIns="91420" bIns="45710" anchor="ctr"/>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indent="-266700">
              <a:buFont typeface="+mj-lt"/>
              <a:buAutoNum type="arabicPeriod"/>
            </a:pPr>
            <a:r>
              <a:rPr lang="en-US" sz="1800" dirty="0" smtClean="0">
                <a:solidFill>
                  <a:srgbClr val="3366FF"/>
                </a:solidFill>
              </a:rPr>
              <a:t> Sociology of science</a:t>
            </a:r>
          </a:p>
        </p:txBody>
      </p:sp>
      <p:sp>
        <p:nvSpPr>
          <p:cNvPr id="14" name="Rectangle 13"/>
          <p:cNvSpPr/>
          <p:nvPr/>
        </p:nvSpPr>
        <p:spPr>
          <a:xfrm>
            <a:off x="1970013" y="3209473"/>
            <a:ext cx="5141890" cy="400110"/>
          </a:xfrm>
          <a:prstGeom prst="rect">
            <a:avLst/>
          </a:prstGeom>
        </p:spPr>
        <p:txBody>
          <a:bodyPr wrap="square">
            <a:spAutoFit/>
          </a:bodyPr>
          <a:lstStyle/>
          <a:p>
            <a:r>
              <a:rPr lang="en-IN" sz="2000" dirty="0" smtClean="0">
                <a:latin typeface="+mn-lt"/>
              </a:rPr>
              <a:t>Key Concept(s) to be covered</a:t>
            </a:r>
            <a:endParaRPr lang="en-US" sz="2000" dirty="0">
              <a:latin typeface="+mn-lt"/>
            </a:endParaRPr>
          </a:p>
        </p:txBody>
      </p:sp>
      <p:pic>
        <p:nvPicPr>
          <p:cNvPr id="10" name="Picture 9" descr="iitblogo.png"/>
          <p:cNvPicPr>
            <a:picLocks noChangeAspect="1"/>
          </p:cNvPicPr>
          <p:nvPr/>
        </p:nvPicPr>
        <p:blipFill>
          <a:blip r:embed="rId2" cstate="print"/>
          <a:srcRect/>
          <a:stretch>
            <a:fillRect/>
          </a:stretch>
        </p:blipFill>
        <p:spPr bwMode="auto">
          <a:xfrm>
            <a:off x="8386953" y="403724"/>
            <a:ext cx="477628" cy="465557"/>
          </a:xfrm>
          <a:prstGeom prst="rect">
            <a:avLst/>
          </a:prstGeom>
          <a:noFill/>
          <a:ln w="9525">
            <a:noFill/>
            <a:miter lim="800000"/>
            <a:headEnd/>
            <a:tailEnd/>
          </a:ln>
        </p:spPr>
      </p:pic>
      <p:cxnSp>
        <p:nvCxnSpPr>
          <p:cNvPr id="16" name="Straight Connector 15"/>
          <p:cNvCxnSpPr/>
          <p:nvPr/>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-1</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247883" y="1124072"/>
            <a:ext cx="8627175" cy="2165975"/>
          </a:xfrm>
        </p:spPr>
        <p:txBody>
          <a:bodyPr/>
          <a:lstStyle/>
          <a:p>
            <a:pPr marL="268288" indent="-268288">
              <a:buSzPct val="75000"/>
            </a:pPr>
            <a:r>
              <a:rPr lang="en-IN" sz="2000" b="1" dirty="0" smtClean="0"/>
              <a:t>Learning Objective(s) of In-Class Activity </a:t>
            </a:r>
          </a:p>
          <a:p>
            <a:r>
              <a:rPr lang="en-US" sz="2000" dirty="0" smtClean="0"/>
              <a:t>At the end of the class, students will be able to</a:t>
            </a:r>
            <a:r>
              <a:rPr lang="en-US" sz="1900" dirty="0" smtClean="0"/>
              <a:t>,</a:t>
            </a:r>
          </a:p>
          <a:p>
            <a:pPr marL="358775" lvl="1" indent="-179388">
              <a:buSzPct val="75000"/>
              <a:tabLst>
                <a:tab pos="179388" algn="l"/>
                <a:tab pos="361950" algn="l"/>
              </a:tabLst>
            </a:pPr>
            <a:r>
              <a:rPr lang="en-US" sz="1800" dirty="0" smtClean="0"/>
              <a:t>Solve real-life scenario problems involving simplification of Boolean expressions     (ANALYZE Level)</a:t>
            </a:r>
          </a:p>
          <a:p>
            <a:pPr marL="179388" lvl="1" indent="0">
              <a:buSzPct val="75000"/>
              <a:tabLst>
                <a:tab pos="358775" algn="l"/>
              </a:tabLst>
            </a:pPr>
            <a:r>
              <a:rPr lang="en-US" sz="1800" dirty="0" smtClean="0"/>
              <a:t>  Implement logical expressions using Universal gates (</a:t>
            </a:r>
            <a:r>
              <a:rPr lang="en-US" sz="1800" dirty="0" err="1" smtClean="0"/>
              <a:t>NAND</a:t>
            </a:r>
            <a:r>
              <a:rPr lang="en-US" sz="1800" dirty="0" smtClean="0"/>
              <a:t> or NOR)  </a:t>
            </a:r>
          </a:p>
          <a:p>
            <a:pPr marL="179388" lvl="1" indent="0">
              <a:buSzPct val="75000"/>
              <a:buNone/>
              <a:tabLst>
                <a:tab pos="358775" algn="l"/>
              </a:tabLst>
            </a:pPr>
            <a:r>
              <a:rPr lang="en-US" sz="1800" dirty="0" smtClean="0"/>
              <a:t>    (ANALYZE Level)</a:t>
            </a:r>
          </a:p>
          <a:p>
            <a:pPr marL="179388" lvl="1" indent="0">
              <a:buSzPct val="75000"/>
              <a:buNone/>
              <a:tabLst>
                <a:tab pos="358775" algn="l"/>
              </a:tabLst>
            </a:pPr>
            <a:endParaRPr lang="en-US" sz="1900" dirty="0" smtClean="0"/>
          </a:p>
          <a:p>
            <a:pPr marL="179388" lvl="1" indent="0">
              <a:buSzPct val="75000"/>
              <a:buNone/>
              <a:tabLst>
                <a:tab pos="358775" algn="l"/>
              </a:tabLst>
            </a:pPr>
            <a:endParaRPr lang="en-US" sz="1900" dirty="0" smtClean="0"/>
          </a:p>
          <a:p>
            <a:pPr marL="179388" lvl="1" indent="0">
              <a:buSzPct val="75000"/>
              <a:buNone/>
              <a:tabLst>
                <a:tab pos="358775" algn="l"/>
              </a:tabLst>
            </a:pPr>
            <a:endParaRPr lang="en-US" sz="1900" dirty="0" smtClean="0">
              <a:solidFill>
                <a:srgbClr val="3366FF"/>
              </a:solidFill>
            </a:endParaRPr>
          </a:p>
          <a:p>
            <a:pPr marL="179388" lvl="1" indent="0">
              <a:buSzPct val="75000"/>
              <a:buNone/>
              <a:tabLst>
                <a:tab pos="358775" algn="l"/>
              </a:tabLst>
            </a:pPr>
            <a:endParaRPr lang="en-US" sz="1900" dirty="0" smtClean="0">
              <a:solidFill>
                <a:srgbClr val="3366FF"/>
              </a:solidFill>
            </a:endParaRPr>
          </a:p>
          <a:p>
            <a:pPr marL="268288" indent="-268288">
              <a:buSzPct val="75000"/>
            </a:pPr>
            <a:endParaRPr lang="en-IN" sz="2000" dirty="0" smtClean="0"/>
          </a:p>
        </p:txBody>
      </p:sp>
      <p:sp>
        <p:nvSpPr>
          <p:cNvPr id="10" name="Content Placeholder 2"/>
          <p:cNvSpPr txBox="1">
            <a:spLocks/>
          </p:cNvSpPr>
          <p:nvPr/>
        </p:nvSpPr>
        <p:spPr>
          <a:xfrm>
            <a:off x="247878" y="3464432"/>
            <a:ext cx="8627175" cy="1430811"/>
          </a:xfrm>
          <a:prstGeom prst="rect">
            <a:avLst/>
          </a:prstGeom>
        </p:spPr>
        <p:txBody>
          <a:bodyPr lIns="91420" tIns="45710" rIns="91420" bIns="45710"/>
          <a:lstStyle/>
          <a:p>
            <a:r>
              <a:rPr lang="en-US" sz="2000" b="1" dirty="0" smtClean="0">
                <a:latin typeface="+mn-lt"/>
              </a:rPr>
              <a:t>Key Concept(s) to be covered</a:t>
            </a:r>
          </a:p>
          <a:p>
            <a:pPr marL="358775" lvl="0" indent="-179388" eaLnBrk="0" hangingPunct="0">
              <a:spcBef>
                <a:spcPct val="20000"/>
              </a:spcBef>
              <a:buSzPct val="75000"/>
              <a:buFont typeface="Wingdings" pitchFamily="2" charset="2"/>
              <a:buChar char="§"/>
            </a:pPr>
            <a:r>
              <a:rPr lang="en-IN" dirty="0" smtClean="0">
                <a:latin typeface="+mn-lt"/>
                <a:cs typeface="+mn-cs"/>
              </a:rPr>
              <a:t> Use of Expression Simplification in Real World Problem Solving.</a:t>
            </a:r>
          </a:p>
          <a:p>
            <a:pPr marL="358775" lvl="0" indent="-179388" eaLnBrk="0" hangingPunct="0">
              <a:spcBef>
                <a:spcPct val="20000"/>
              </a:spcBef>
              <a:buSzPct val="75000"/>
              <a:buFont typeface="Wingdings" pitchFamily="2" charset="2"/>
              <a:buChar char="§"/>
            </a:pPr>
            <a:r>
              <a:rPr lang="en-IN" dirty="0" smtClean="0">
                <a:latin typeface="+mn-lt"/>
                <a:cs typeface="+mn-cs"/>
              </a:rPr>
              <a:t> Implementation using Universal Gates</a:t>
            </a:r>
            <a:r>
              <a:rPr lang="en-IN" sz="1900" dirty="0" smtClean="0">
                <a:latin typeface="+mn-lt"/>
                <a:cs typeface="+mn-cs"/>
              </a:rPr>
              <a:t>. </a:t>
            </a:r>
          </a:p>
        </p:txBody>
      </p:sp>
      <p:sp>
        <p:nvSpPr>
          <p:cNvPr id="12" name="TextBox 11"/>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txBox="1">
            <a:spLocks/>
          </p:cNvSpPr>
          <p:nvPr/>
        </p:nvSpPr>
        <p:spPr>
          <a:xfrm>
            <a:off x="0" y="17252"/>
            <a:ext cx="9144000" cy="4891087"/>
          </a:xfrm>
          <a:prstGeom prst="rect">
            <a:avLst/>
          </a:prstGeom>
          <a:solidFill>
            <a:srgbClr val="FFFFD5"/>
          </a:solidFill>
          <a:ln w="9525">
            <a:noFill/>
          </a:ln>
        </p:spPr>
        <p:style>
          <a:lnRef idx="2">
            <a:schemeClr val="accent4"/>
          </a:lnRef>
          <a:fillRef idx="1">
            <a:schemeClr val="lt1"/>
          </a:fillRef>
          <a:effectRef idx="0">
            <a:schemeClr val="accent4"/>
          </a:effectRef>
          <a:fontRef idx="minor">
            <a:schemeClr val="dk1"/>
          </a:fontRef>
        </p:style>
        <p:txBody>
          <a:bodyPr>
            <a:normAutofit/>
          </a:bodyPr>
          <a:lstStyle>
            <a:lvl1pPr marL="342824" indent="-342824"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1pPr>
            <a:lvl2pPr marL="742785" indent="-285686"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2745" indent="-22855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599845"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6943" indent="-22855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042"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140"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8237"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5335" indent="-228550" algn="l" defTabSz="914197"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endParaRPr lang="en-US" dirty="0" smtClean="0">
              <a:solidFill>
                <a:srgbClr val="000000"/>
              </a:solidFill>
            </a:endParaRPr>
          </a:p>
          <a:p>
            <a:pPr marL="0" indent="0">
              <a:buNone/>
            </a:pPr>
            <a:endParaRPr lang="en-US" dirty="0">
              <a:solidFill>
                <a:srgbClr val="000000"/>
              </a:solidFill>
            </a:endParaRPr>
          </a:p>
        </p:txBody>
      </p:sp>
      <p:pic>
        <p:nvPicPr>
          <p:cNvPr id="14" name="Picture 13" descr="iitblogo.png"/>
          <p:cNvPicPr>
            <a:picLocks noChangeAspect="1"/>
          </p:cNvPicPr>
          <p:nvPr/>
        </p:nvPicPr>
        <p:blipFill>
          <a:blip r:embed="rId2" cstate="print"/>
          <a:srcRect/>
          <a:stretch>
            <a:fillRect/>
          </a:stretch>
        </p:blipFill>
        <p:spPr bwMode="auto">
          <a:xfrm>
            <a:off x="8386953" y="403724"/>
            <a:ext cx="477628" cy="465557"/>
          </a:xfrm>
          <a:prstGeom prst="rect">
            <a:avLst/>
          </a:prstGeom>
          <a:noFill/>
          <a:ln w="9525">
            <a:noFill/>
            <a:miter lim="800000"/>
            <a:headEnd/>
            <a:tailEnd/>
          </a:ln>
        </p:spPr>
      </p:pic>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1897443" y="1124073"/>
            <a:ext cx="5130941" cy="444751"/>
          </a:xfrm>
        </p:spPr>
        <p:txBody>
          <a:bodyPr/>
          <a:lstStyle/>
          <a:p>
            <a:pPr marL="268288" indent="-268288">
              <a:buSzPct val="75000"/>
            </a:pPr>
            <a:r>
              <a:rPr lang="en-US" sz="2000" dirty="0" smtClean="0"/>
              <a:t>Active Learning activity(</a:t>
            </a:r>
            <a:r>
              <a:rPr lang="en-US" sz="2000" dirty="0" err="1" smtClean="0"/>
              <a:t>ies</a:t>
            </a:r>
            <a:r>
              <a:rPr lang="en-US" sz="2000" dirty="0" smtClean="0"/>
              <a:t>) that you plan to do </a:t>
            </a:r>
          </a:p>
          <a:p>
            <a:pPr marL="268288" indent="-268288">
              <a:buSzPct val="75000"/>
            </a:pPr>
            <a:endParaRPr lang="en-IN" sz="2000" dirty="0" smtClean="0"/>
          </a:p>
        </p:txBody>
      </p:sp>
      <p:sp>
        <p:nvSpPr>
          <p:cNvPr id="6" name="Rectangle 5"/>
          <p:cNvSpPr/>
          <p:nvPr/>
        </p:nvSpPr>
        <p:spPr>
          <a:xfrm>
            <a:off x="1983536" y="1583921"/>
            <a:ext cx="3295830"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buSzPct val="100000"/>
              <a:buFont typeface="+mj-lt"/>
              <a:buAutoNum type="arabicPeriod"/>
            </a:pPr>
            <a:r>
              <a:rPr lang="en-US" dirty="0" smtClean="0">
                <a:solidFill>
                  <a:srgbClr val="3366FF"/>
                </a:solidFill>
              </a:rPr>
              <a:t>Problem solving using Think-pair-share </a:t>
            </a:r>
            <a:endParaRPr lang="en-US" dirty="0">
              <a:solidFill>
                <a:srgbClr val="3366FF"/>
              </a:solidFill>
            </a:endParaRPr>
          </a:p>
        </p:txBody>
      </p:sp>
      <p:sp>
        <p:nvSpPr>
          <p:cNvPr id="7" name="Content Placeholder 2"/>
          <p:cNvSpPr txBox="1">
            <a:spLocks/>
          </p:cNvSpPr>
          <p:nvPr/>
        </p:nvSpPr>
        <p:spPr>
          <a:xfrm>
            <a:off x="1897438" y="2217798"/>
            <a:ext cx="5130941" cy="525433"/>
          </a:xfrm>
          <a:prstGeom prst="rect">
            <a:avLst/>
          </a:prstGeom>
        </p:spPr>
        <p:txBody>
          <a:bodyPr lIns="91420" tIns="45710" rIns="91420" bIns="45710"/>
          <a:lstStyle/>
          <a:p>
            <a:pPr marL="268288" lvl="0" indent="-268288" eaLnBrk="0" hangingPunct="0">
              <a:spcBef>
                <a:spcPct val="20000"/>
              </a:spcBef>
              <a:buSzPct val="75000"/>
            </a:pPr>
            <a:r>
              <a:rPr lang="en-IN" sz="2000" dirty="0" smtClean="0">
                <a:latin typeface="+mn-lt"/>
                <a:cs typeface="+mn-cs"/>
              </a:rPr>
              <a:t>Explain the strategy by giving details of</a:t>
            </a:r>
          </a:p>
          <a:p>
            <a:pPr marL="268288" marR="0" lvl="0" indent="-268288" algn="l" defTabSz="914400" rtl="0" eaLnBrk="0" fontAlgn="base" latinLnBrk="0" hangingPunct="0">
              <a:lnSpc>
                <a:spcPct val="100000"/>
              </a:lnSpc>
              <a:spcBef>
                <a:spcPct val="20000"/>
              </a:spcBef>
              <a:spcAft>
                <a:spcPct val="0"/>
              </a:spcAft>
              <a:buClrTx/>
              <a:buSzPct val="75000"/>
              <a:buFont typeface="Arial" charset="0"/>
              <a:buNone/>
              <a:tabLst/>
              <a:defRPr/>
            </a:pPr>
            <a:endParaRPr kumimoji="0" lang="en-IN" sz="20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Rectangle 7"/>
          <p:cNvSpPr/>
          <p:nvPr/>
        </p:nvSpPr>
        <p:spPr>
          <a:xfrm>
            <a:off x="2001461" y="2686611"/>
            <a:ext cx="3286531" cy="630322"/>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buFont typeface="+mj-lt"/>
              <a:buAutoNum type="arabicPeriod"/>
            </a:pPr>
            <a:r>
              <a:rPr lang="en-US" dirty="0" smtClean="0">
                <a:solidFill>
                  <a:srgbClr val="3366FF"/>
                </a:solidFill>
              </a:rPr>
              <a:t>Teacher as moderator</a:t>
            </a:r>
            <a:endParaRPr lang="en-IN" dirty="0" smtClean="0">
              <a:solidFill>
                <a:srgbClr val="3366FF"/>
              </a:solidFill>
            </a:endParaRPr>
          </a:p>
          <a:p>
            <a:pPr marL="266700" indent="-266700">
              <a:buSzPct val="100000"/>
              <a:buFont typeface="+mj-lt"/>
              <a:buAutoNum type="arabicPeriod"/>
            </a:pPr>
            <a:r>
              <a:rPr lang="en-US" dirty="0" smtClean="0">
                <a:solidFill>
                  <a:srgbClr val="3366FF"/>
                </a:solidFill>
              </a:rPr>
              <a:t>Think-pair-share</a:t>
            </a:r>
            <a:endParaRPr lang="en-IN" dirty="0" smtClean="0">
              <a:solidFill>
                <a:srgbClr val="3366FF"/>
              </a:solidFill>
            </a:endParaRPr>
          </a:p>
        </p:txBody>
      </p:sp>
      <p:sp>
        <p:nvSpPr>
          <p:cNvPr id="11" name="Content Placeholder 2"/>
          <p:cNvSpPr txBox="1">
            <a:spLocks/>
          </p:cNvSpPr>
          <p:nvPr/>
        </p:nvSpPr>
        <p:spPr>
          <a:xfrm>
            <a:off x="1897438" y="3499791"/>
            <a:ext cx="5830193" cy="525433"/>
          </a:xfrm>
          <a:prstGeom prst="rect">
            <a:avLst/>
          </a:prstGeom>
        </p:spPr>
        <p:txBody>
          <a:bodyPr lIns="91420" tIns="45710" rIns="91420" bIns="45710"/>
          <a:lstStyle/>
          <a:p>
            <a:pPr marL="268288" lvl="0" indent="-268288" eaLnBrk="0" hangingPunct="0">
              <a:spcBef>
                <a:spcPct val="20000"/>
              </a:spcBef>
              <a:buSzPct val="75000"/>
            </a:pPr>
            <a:r>
              <a:rPr lang="en-IN" sz="2000" dirty="0" smtClean="0">
                <a:latin typeface="+mn-lt"/>
                <a:cs typeface="+mn-cs"/>
              </a:rPr>
              <a:t>Justify why the above is an active learning strategy</a:t>
            </a:r>
          </a:p>
          <a:p>
            <a:pPr marL="268288" marR="0" lvl="0" indent="-268288" algn="l" defTabSz="914400" rtl="0" eaLnBrk="0" fontAlgn="base" latinLnBrk="0" hangingPunct="0">
              <a:lnSpc>
                <a:spcPct val="100000"/>
              </a:lnSpc>
              <a:spcBef>
                <a:spcPct val="20000"/>
              </a:spcBef>
              <a:spcAft>
                <a:spcPct val="0"/>
              </a:spcAft>
              <a:buClrTx/>
              <a:buSzPct val="75000"/>
              <a:buFont typeface="Arial" charset="0"/>
              <a:buNone/>
              <a:tabLst/>
              <a:defRPr/>
            </a:pPr>
            <a:endParaRPr kumimoji="0" lang="en-IN" sz="20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2" name="Rectangle 11"/>
          <p:cNvSpPr/>
          <p:nvPr/>
        </p:nvSpPr>
        <p:spPr>
          <a:xfrm>
            <a:off x="2001461" y="3977569"/>
            <a:ext cx="3277906" cy="457200"/>
          </a:xfrm>
          <a:prstGeom prst="rect">
            <a:avLst/>
          </a:prstGeom>
          <a:solidFill>
            <a:schemeClr val="accent5">
              <a:lumMod val="20000"/>
              <a:lumOff val="80000"/>
            </a:schemeClr>
          </a:solidFill>
          <a:ln w="127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buFont typeface="+mj-lt"/>
              <a:buAutoNum type="arabicPeriod"/>
            </a:pPr>
            <a:r>
              <a:rPr lang="en-US" dirty="0" smtClean="0">
                <a:solidFill>
                  <a:srgbClr val="3366FF"/>
                </a:solidFill>
              </a:rPr>
              <a:t>Students think deeply about the content</a:t>
            </a:r>
          </a:p>
        </p:txBody>
      </p:sp>
      <p:cxnSp>
        <p:nvCxnSpPr>
          <p:cNvPr id="16" name="Straight Connector 15"/>
          <p:cNvCxnSpPr/>
          <p:nvPr/>
        </p:nvCxnSpPr>
        <p:spPr>
          <a:xfrm flipV="1">
            <a:off x="247884" y="990074"/>
            <a:ext cx="8637562" cy="3734"/>
          </a:xfrm>
          <a:prstGeom prst="line">
            <a:avLst/>
          </a:prstGeom>
          <a:ln w="12700">
            <a:solidFill>
              <a:srgbClr val="C1272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251013" y="1124073"/>
            <a:ext cx="6472516" cy="2372162"/>
          </a:xfrm>
        </p:spPr>
        <p:txBody>
          <a:bodyPr/>
          <a:lstStyle/>
          <a:p>
            <a:pPr marL="0" indent="0">
              <a:buSzPct val="75000"/>
            </a:pPr>
            <a:r>
              <a:rPr lang="en-US" sz="2000" b="1" dirty="0" smtClean="0"/>
              <a:t>Active Learning activity(</a:t>
            </a:r>
            <a:r>
              <a:rPr lang="en-US" sz="2000" b="1" dirty="0" err="1" smtClean="0"/>
              <a:t>ies</a:t>
            </a:r>
            <a:r>
              <a:rPr lang="en-US" sz="2000" b="1" dirty="0" smtClean="0"/>
              <a:t>) that you plan to do</a:t>
            </a:r>
          </a:p>
          <a:p>
            <a:pPr marL="0" indent="0">
              <a:buSzPct val="75000"/>
            </a:pPr>
            <a:r>
              <a:rPr lang="en-IN" sz="2000" dirty="0" smtClean="0"/>
              <a:t>Real world problem solving using.</a:t>
            </a:r>
          </a:p>
          <a:p>
            <a:pPr marL="0" indent="179388">
              <a:buSzPct val="75000"/>
              <a:buFont typeface="Wingdings" pitchFamily="2" charset="2"/>
              <a:buChar char="§"/>
            </a:pPr>
            <a:r>
              <a:rPr lang="en-IN" sz="1800" dirty="0" smtClean="0"/>
              <a:t>Think-Pair-Share</a:t>
            </a:r>
          </a:p>
          <a:p>
            <a:pPr marL="0" indent="0">
              <a:buSzPct val="75000"/>
            </a:pPr>
            <a:endParaRPr lang="en-IN" sz="2000" dirty="0" smtClean="0"/>
          </a:p>
          <a:p>
            <a:pPr marL="0" indent="0">
              <a:buSzPct val="75000"/>
            </a:pPr>
            <a:r>
              <a:rPr lang="en-IN" sz="2000" dirty="0" smtClean="0"/>
              <a:t>Concept clarification using.</a:t>
            </a:r>
          </a:p>
          <a:p>
            <a:pPr marL="0" indent="179388">
              <a:buSzPct val="75000"/>
              <a:buFont typeface="Wingdings" pitchFamily="2" charset="2"/>
              <a:buChar char="§"/>
            </a:pPr>
            <a:r>
              <a:rPr lang="en-IN" sz="1800" dirty="0" smtClean="0"/>
              <a:t>Peer Instruction</a:t>
            </a:r>
          </a:p>
          <a:p>
            <a:pPr marL="0" indent="0">
              <a:buSzPct val="75000"/>
            </a:pPr>
            <a:endParaRPr lang="en-US" sz="2000" dirty="0" smtClean="0"/>
          </a:p>
          <a:p>
            <a:pPr marL="268288" indent="-268288">
              <a:buSzPct val="75000"/>
            </a:pPr>
            <a:endParaRPr lang="en-IN" sz="2000" dirty="0" smtClean="0"/>
          </a:p>
        </p:txBody>
      </p:sp>
      <p:sp>
        <p:nvSpPr>
          <p:cNvPr id="11" name="TextBox 10"/>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251012" y="1124072"/>
            <a:ext cx="8641975" cy="3716869"/>
          </a:xfrm>
        </p:spPr>
        <p:txBody>
          <a:bodyPr/>
          <a:lstStyle/>
          <a:p>
            <a:pPr marL="0" indent="0">
              <a:buSzPct val="75000"/>
            </a:pPr>
            <a:r>
              <a:rPr lang="en-IN" sz="2000" b="1" dirty="0" smtClean="0"/>
              <a:t>Peer Instruction Strategy – What Teacher Does</a:t>
            </a:r>
          </a:p>
          <a:p>
            <a:pPr marL="0" indent="0"/>
            <a:r>
              <a:rPr lang="en-US" sz="2000" dirty="0" smtClean="0">
                <a:solidFill>
                  <a:srgbClr val="000000"/>
                </a:solidFill>
              </a:rPr>
              <a:t>Pose the two PI questions at the start of the class and provide summary of basic identities and expression simplification.</a:t>
            </a:r>
          </a:p>
          <a:p>
            <a:pPr marL="341313" indent="-341313"/>
            <a:r>
              <a:rPr lang="en-US" sz="1800" dirty="0" smtClean="0"/>
              <a:t>Q 1: What will happen to the output if one of the input to the logical AND gate is 1?</a:t>
            </a:r>
          </a:p>
          <a:p>
            <a:pPr marL="341313" lvl="0" indent="106363">
              <a:tabLst>
                <a:tab pos="268288" algn="l"/>
              </a:tabLst>
            </a:pPr>
            <a:r>
              <a:rPr lang="en-US" sz="1800" dirty="0" smtClean="0"/>
              <a:t>Output is always 1</a:t>
            </a:r>
          </a:p>
          <a:p>
            <a:pPr marL="341313" lvl="0" indent="106363">
              <a:tabLst>
                <a:tab pos="268288" algn="l"/>
              </a:tabLst>
            </a:pPr>
            <a:r>
              <a:rPr lang="en-US" sz="1800" dirty="0" smtClean="0"/>
              <a:t>Output is always 0</a:t>
            </a:r>
          </a:p>
          <a:p>
            <a:pPr marL="341313" lvl="0" indent="106363">
              <a:tabLst>
                <a:tab pos="268288" algn="l"/>
              </a:tabLst>
            </a:pPr>
            <a:r>
              <a:rPr lang="en-US" sz="1800" dirty="0" smtClean="0"/>
              <a:t>Output will be same as second input</a:t>
            </a:r>
          </a:p>
          <a:p>
            <a:pPr marL="341313" lvl="0" indent="106363">
              <a:tabLst>
                <a:tab pos="268288" algn="l"/>
              </a:tabLst>
            </a:pPr>
            <a:r>
              <a:rPr lang="en-US" sz="1800" dirty="0" smtClean="0"/>
              <a:t>Output will be complement of second input. </a:t>
            </a:r>
          </a:p>
        </p:txBody>
      </p:sp>
      <p:sp>
        <p:nvSpPr>
          <p:cNvPr id="11" name="TextBox 10"/>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251012" y="1124073"/>
            <a:ext cx="8641975" cy="2201834"/>
          </a:xfrm>
        </p:spPr>
        <p:txBody>
          <a:bodyPr/>
          <a:lstStyle/>
          <a:p>
            <a:pPr marL="0" indent="0">
              <a:buSzPct val="75000"/>
            </a:pPr>
            <a:r>
              <a:rPr lang="en-IN" sz="2000" b="1" dirty="0" smtClean="0"/>
              <a:t>Peer Instruction Strategy – What Teacher Does</a:t>
            </a:r>
          </a:p>
          <a:p>
            <a:pPr marL="538163" indent="-538163">
              <a:tabLst>
                <a:tab pos="538163" algn="l"/>
              </a:tabLst>
            </a:pPr>
            <a:r>
              <a:rPr lang="en-US" sz="1800" dirty="0" smtClean="0"/>
              <a:t> Q 2: Which of the Boolean expressions correctly represent a 3-input OR (</a:t>
            </a:r>
            <a:r>
              <a:rPr lang="en-US" sz="1800" dirty="0" err="1" smtClean="0"/>
              <a:t>A+B+C</a:t>
            </a:r>
            <a:r>
              <a:rPr lang="en-US" sz="1800" dirty="0" smtClean="0"/>
              <a:t>)?</a:t>
            </a:r>
          </a:p>
          <a:p>
            <a:pPr marL="341313" lvl="0" indent="196850"/>
            <a:r>
              <a:rPr lang="en-US" sz="1800" dirty="0" smtClean="0"/>
              <a:t>(</a:t>
            </a:r>
            <a:r>
              <a:rPr lang="en-US" sz="1800" dirty="0" err="1" smtClean="0"/>
              <a:t>A.B</a:t>
            </a:r>
            <a:r>
              <a:rPr lang="en-US" sz="1800" dirty="0" smtClean="0"/>
              <a:t>)’. C’</a:t>
            </a:r>
          </a:p>
          <a:p>
            <a:pPr marL="341313" lvl="0" indent="196850"/>
            <a:r>
              <a:rPr lang="en-US" sz="1800" dirty="0" smtClean="0"/>
              <a:t>A’. B’. C’</a:t>
            </a:r>
          </a:p>
          <a:p>
            <a:pPr marL="341313" lvl="0" indent="196850"/>
            <a:r>
              <a:rPr lang="en-US" sz="1800" dirty="0" smtClean="0"/>
              <a:t>(</a:t>
            </a:r>
            <a:r>
              <a:rPr lang="en-US" sz="1800" dirty="0" err="1" smtClean="0"/>
              <a:t>A.B.C</a:t>
            </a:r>
            <a:r>
              <a:rPr lang="en-US" sz="1800" dirty="0" smtClean="0"/>
              <a:t>)’</a:t>
            </a:r>
          </a:p>
          <a:p>
            <a:pPr marL="341313" lvl="0" indent="196850"/>
            <a:r>
              <a:rPr lang="en-US" sz="1800" dirty="0" smtClean="0"/>
              <a:t>(A’. B’. C’)’</a:t>
            </a:r>
          </a:p>
          <a:p>
            <a:pPr marL="0" indent="0">
              <a:buSzPct val="75000"/>
            </a:pPr>
            <a:endParaRPr lang="en-IN" sz="1400" dirty="0" smtClean="0"/>
          </a:p>
          <a:p>
            <a:pPr marL="268288" indent="-268288">
              <a:buSzPct val="75000"/>
            </a:pPr>
            <a:endParaRPr lang="en-IN" sz="1400" dirty="0" smtClean="0"/>
          </a:p>
        </p:txBody>
      </p:sp>
      <p:sp>
        <p:nvSpPr>
          <p:cNvPr id="11" name="TextBox 10"/>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251012" y="1124072"/>
            <a:ext cx="8641975" cy="1476253"/>
          </a:xfrm>
        </p:spPr>
        <p:txBody>
          <a:bodyPr/>
          <a:lstStyle/>
          <a:p>
            <a:pPr marL="0" indent="0">
              <a:buSzPct val="75000"/>
            </a:pPr>
            <a:r>
              <a:rPr lang="en-IN" sz="2000" b="1" dirty="0" smtClean="0"/>
              <a:t>Peer Instruction Strategy – What Student Does</a:t>
            </a:r>
          </a:p>
          <a:p>
            <a:pPr marL="179388" indent="-179388">
              <a:buSzPct val="75000"/>
              <a:buFont typeface="Wingdings" pitchFamily="2" charset="2"/>
              <a:buChar char="§"/>
            </a:pPr>
            <a:r>
              <a:rPr lang="en-IN" sz="1800" dirty="0" smtClean="0">
                <a:solidFill>
                  <a:srgbClr val="000000"/>
                </a:solidFill>
              </a:rPr>
              <a:t>For each question they will first vote individually.</a:t>
            </a:r>
          </a:p>
          <a:p>
            <a:pPr marL="179388" indent="-179388">
              <a:buSzPct val="75000"/>
              <a:buFont typeface="Wingdings" pitchFamily="2" charset="2"/>
              <a:buChar char="§"/>
            </a:pPr>
            <a:r>
              <a:rPr lang="en-IN" sz="1800" dirty="0" smtClean="0">
                <a:solidFill>
                  <a:srgbClr val="000000"/>
                </a:solidFill>
              </a:rPr>
              <a:t>Then they will discuss with peers and come to consensus.</a:t>
            </a:r>
          </a:p>
          <a:p>
            <a:pPr marL="179388" indent="-179388">
              <a:buSzPct val="75000"/>
              <a:buFont typeface="Wingdings" pitchFamily="2" charset="2"/>
              <a:buChar char="§"/>
            </a:pPr>
            <a:r>
              <a:rPr lang="en-IN" sz="1800" dirty="0" smtClean="0">
                <a:solidFill>
                  <a:srgbClr val="000000"/>
                </a:solidFill>
              </a:rPr>
              <a:t>Listen to instructors explanation.</a:t>
            </a:r>
          </a:p>
          <a:p>
            <a:pPr marL="0" indent="0">
              <a:buSzPct val="75000"/>
            </a:pPr>
            <a:endParaRPr lang="en-IN" sz="1400" dirty="0" smtClean="0"/>
          </a:p>
          <a:p>
            <a:pPr marL="268288" indent="-268288">
              <a:buSzPct val="75000"/>
            </a:pPr>
            <a:endParaRPr lang="en-IN" sz="1400" dirty="0" smtClean="0"/>
          </a:p>
        </p:txBody>
      </p:sp>
      <p:sp>
        <p:nvSpPr>
          <p:cNvPr id="11" name="TextBox 10"/>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251012" y="1124072"/>
            <a:ext cx="8641975" cy="2434916"/>
          </a:xfrm>
        </p:spPr>
        <p:txBody>
          <a:bodyPr/>
          <a:lstStyle/>
          <a:p>
            <a:r>
              <a:rPr lang="en-US" sz="2000" b="1" dirty="0" err="1" smtClean="0"/>
              <a:t>TPS</a:t>
            </a:r>
            <a:r>
              <a:rPr lang="en-US" sz="2000" b="1" dirty="0" smtClean="0"/>
              <a:t> Strategy – What Instructor does</a:t>
            </a:r>
          </a:p>
          <a:p>
            <a:pPr marL="0" indent="0">
              <a:buSzPct val="75000"/>
            </a:pPr>
            <a:r>
              <a:rPr lang="en-IN" sz="1600" dirty="0" smtClean="0"/>
              <a:t>First provide a premise</a:t>
            </a:r>
          </a:p>
          <a:p>
            <a:pPr marL="0" indent="0">
              <a:buSzPct val="75000"/>
            </a:pPr>
            <a:r>
              <a:rPr lang="en-IN" sz="1600" dirty="0" smtClean="0"/>
              <a:t>Four sensor circuits S1, S2, S3 and S4, located at four different directions of an agricultural land, are used to communicate weather information about excess Humidity and temperature to a central station located at a distant agricultural university.  The circuits give a high output if the value of temperature and humidity exceeds prescribed limit in a 4 second cycle – i.e. first S1, then S3, then S2 and finally S4. The central station needs to know which area gave high output.</a:t>
            </a:r>
          </a:p>
          <a:p>
            <a:pPr marL="0" indent="0">
              <a:buSzPct val="75000"/>
            </a:pPr>
            <a:r>
              <a:rPr lang="en-IN" sz="1600" dirty="0" smtClean="0"/>
              <a:t>Assuming that each information is passed as digital signals through one digital circuit kept in the farm.</a:t>
            </a:r>
          </a:p>
          <a:p>
            <a:pPr marL="0" indent="0">
              <a:buSzPct val="75000"/>
            </a:pPr>
            <a:endParaRPr lang="en-IN" sz="1400" dirty="0" smtClean="0"/>
          </a:p>
          <a:p>
            <a:pPr marL="268288" indent="-268288">
              <a:buSzPct val="75000"/>
            </a:pPr>
            <a:endParaRPr lang="en-IN" sz="1400" dirty="0" smtClean="0"/>
          </a:p>
        </p:txBody>
      </p:sp>
      <p:grpSp>
        <p:nvGrpSpPr>
          <p:cNvPr id="6" name="Group 5"/>
          <p:cNvGrpSpPr/>
          <p:nvPr/>
        </p:nvGrpSpPr>
        <p:grpSpPr>
          <a:xfrm>
            <a:off x="2710093" y="3491255"/>
            <a:ext cx="3543300" cy="1257300"/>
            <a:chOff x="0" y="0"/>
            <a:chExt cx="4000500" cy="1600200"/>
          </a:xfrm>
        </p:grpSpPr>
        <p:sp>
          <p:nvSpPr>
            <p:cNvPr id="7" name="Rectangle 6"/>
            <p:cNvSpPr/>
            <p:nvPr/>
          </p:nvSpPr>
          <p:spPr>
            <a:xfrm>
              <a:off x="0" y="0"/>
              <a:ext cx="4000500" cy="1600200"/>
            </a:xfrm>
            <a:prstGeom prst="rect">
              <a:avLst/>
            </a:prstGeom>
            <a:gradFill flip="none" rotWithShape="1">
              <a:gsLst>
                <a:gs pos="0">
                  <a:schemeClr val="accent1">
                    <a:tint val="100000"/>
                    <a:shade val="100000"/>
                    <a:satMod val="130000"/>
                    <a:alpha val="25000"/>
                  </a:schemeClr>
                </a:gs>
                <a:gs pos="100000">
                  <a:schemeClr val="accent1">
                    <a:tint val="50000"/>
                    <a:shade val="100000"/>
                    <a:satMod val="350000"/>
                    <a:alpha val="25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8" name="Group 40"/>
            <p:cNvGrpSpPr/>
            <p:nvPr/>
          </p:nvGrpSpPr>
          <p:grpSpPr>
            <a:xfrm>
              <a:off x="1714500" y="0"/>
              <a:ext cx="800100" cy="685800"/>
              <a:chOff x="0" y="0"/>
              <a:chExt cx="800100" cy="685800"/>
            </a:xfrm>
          </p:grpSpPr>
          <p:sp>
            <p:nvSpPr>
              <p:cNvPr id="29" name="Oval 28"/>
              <p:cNvSpPr/>
              <p:nvPr/>
            </p:nvSpPr>
            <p:spPr>
              <a:xfrm>
                <a:off x="114300" y="0"/>
                <a:ext cx="457200" cy="342900"/>
              </a:xfrm>
              <a:prstGeom prst="ellipse">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800">
                    <a:effectLst/>
                    <a:ea typeface="ＭＳ 明朝"/>
                    <a:cs typeface="Times New Roman"/>
                  </a:rPr>
                  <a:t>S1</a:t>
                </a:r>
                <a:endParaRPr lang="en-US" sz="1200">
                  <a:effectLst/>
                  <a:ea typeface="ＭＳ 明朝"/>
                  <a:cs typeface="Times New Roman"/>
                </a:endParaRPr>
              </a:p>
            </p:txBody>
          </p:sp>
          <p:cxnSp>
            <p:nvCxnSpPr>
              <p:cNvPr id="30" name="Straight Arrow Connector 29"/>
              <p:cNvCxnSpPr/>
              <p:nvPr/>
            </p:nvCxnSpPr>
            <p:spPr>
              <a:xfrm>
                <a:off x="228600" y="342900"/>
                <a:ext cx="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457200" y="342900"/>
                <a:ext cx="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Text Box 18"/>
              <p:cNvSpPr txBox="1"/>
              <p:nvPr/>
            </p:nvSpPr>
            <p:spPr>
              <a:xfrm>
                <a:off x="0" y="457200"/>
                <a:ext cx="342900" cy="2286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a:effectLst/>
                    <a:ea typeface="ＭＳ 明朝"/>
                    <a:cs typeface="Times New Roman"/>
                  </a:rPr>
                  <a:t>T</a:t>
                </a:r>
                <a:r>
                  <a:rPr lang="en-US" sz="1100" baseline="-25000">
                    <a:effectLst/>
                    <a:ea typeface="ＭＳ 明朝"/>
                    <a:cs typeface="Times New Roman"/>
                  </a:rPr>
                  <a:t>1</a:t>
                </a:r>
                <a:endParaRPr lang="en-US" sz="1200">
                  <a:effectLst/>
                  <a:ea typeface="ＭＳ 明朝"/>
                  <a:cs typeface="Times New Roman"/>
                </a:endParaRPr>
              </a:p>
            </p:txBody>
          </p:sp>
          <p:sp>
            <p:nvSpPr>
              <p:cNvPr id="33" name="Text Box 30"/>
              <p:cNvSpPr txBox="1"/>
              <p:nvPr/>
            </p:nvSpPr>
            <p:spPr>
              <a:xfrm>
                <a:off x="457200" y="457200"/>
                <a:ext cx="342900" cy="2286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a:effectLst/>
                    <a:ea typeface="ＭＳ 明朝"/>
                    <a:cs typeface="Times New Roman"/>
                  </a:rPr>
                  <a:t>H</a:t>
                </a:r>
                <a:r>
                  <a:rPr lang="en-US" sz="1100" baseline="-25000">
                    <a:effectLst/>
                    <a:ea typeface="ＭＳ 明朝"/>
                    <a:cs typeface="Times New Roman"/>
                  </a:rPr>
                  <a:t>1</a:t>
                </a:r>
                <a:endParaRPr lang="en-US" sz="1200">
                  <a:effectLst/>
                  <a:ea typeface="ＭＳ 明朝"/>
                  <a:cs typeface="Times New Roman"/>
                </a:endParaRPr>
              </a:p>
            </p:txBody>
          </p:sp>
        </p:grpSp>
        <p:grpSp>
          <p:nvGrpSpPr>
            <p:cNvPr id="10" name="Group 41"/>
            <p:cNvGrpSpPr/>
            <p:nvPr/>
          </p:nvGrpSpPr>
          <p:grpSpPr>
            <a:xfrm>
              <a:off x="1697355" y="914400"/>
              <a:ext cx="817245" cy="685800"/>
              <a:chOff x="0" y="0"/>
              <a:chExt cx="817245" cy="685800"/>
            </a:xfrm>
          </p:grpSpPr>
          <p:sp>
            <p:nvSpPr>
              <p:cNvPr id="24" name="Oval 23"/>
              <p:cNvSpPr/>
              <p:nvPr/>
            </p:nvSpPr>
            <p:spPr>
              <a:xfrm>
                <a:off x="131445" y="342900"/>
                <a:ext cx="457200" cy="342900"/>
              </a:xfrm>
              <a:prstGeom prst="ellipse">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800">
                    <a:effectLst/>
                    <a:ea typeface="ＭＳ 明朝"/>
                    <a:cs typeface="Times New Roman"/>
                  </a:rPr>
                  <a:t>S2</a:t>
                </a:r>
                <a:endParaRPr lang="en-US" sz="1200">
                  <a:effectLst/>
                  <a:ea typeface="ＭＳ 明朝"/>
                  <a:cs typeface="Times New Roman"/>
                </a:endParaRPr>
              </a:p>
            </p:txBody>
          </p:sp>
          <p:sp>
            <p:nvSpPr>
              <p:cNvPr id="25" name="Text Box 19"/>
              <p:cNvSpPr txBox="1"/>
              <p:nvPr/>
            </p:nvSpPr>
            <p:spPr>
              <a:xfrm>
                <a:off x="0" y="0"/>
                <a:ext cx="377190" cy="2286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a:effectLst/>
                    <a:ea typeface="ＭＳ 明朝"/>
                    <a:cs typeface="Times New Roman"/>
                  </a:rPr>
                  <a:t>T</a:t>
                </a:r>
                <a:r>
                  <a:rPr lang="en-US" sz="1100" baseline="-25000">
                    <a:effectLst/>
                    <a:ea typeface="ＭＳ 明朝"/>
                    <a:cs typeface="Times New Roman"/>
                  </a:rPr>
                  <a:t>2</a:t>
                </a:r>
                <a:endParaRPr lang="en-US" sz="1200">
                  <a:effectLst/>
                  <a:ea typeface="ＭＳ 明朝"/>
                  <a:cs typeface="Times New Roman"/>
                </a:endParaRPr>
              </a:p>
            </p:txBody>
          </p:sp>
          <p:cxnSp>
            <p:nvCxnSpPr>
              <p:cNvPr id="26" name="Straight Arrow Connector 25"/>
              <p:cNvCxnSpPr/>
              <p:nvPr/>
            </p:nvCxnSpPr>
            <p:spPr>
              <a:xfrm rot="10800000">
                <a:off x="245745" y="114300"/>
                <a:ext cx="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10800000">
                <a:off x="474345" y="114300"/>
                <a:ext cx="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Text Box 31"/>
              <p:cNvSpPr txBox="1"/>
              <p:nvPr/>
            </p:nvSpPr>
            <p:spPr>
              <a:xfrm>
                <a:off x="440055" y="0"/>
                <a:ext cx="377190" cy="2286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a:effectLst/>
                    <a:ea typeface="ＭＳ 明朝"/>
                    <a:cs typeface="Times New Roman"/>
                  </a:rPr>
                  <a:t>H</a:t>
                </a:r>
                <a:r>
                  <a:rPr lang="en-US" sz="1100" baseline="-25000">
                    <a:effectLst/>
                    <a:ea typeface="ＭＳ 明朝"/>
                    <a:cs typeface="Times New Roman"/>
                  </a:rPr>
                  <a:t>2</a:t>
                </a:r>
                <a:endParaRPr lang="en-US" sz="1200">
                  <a:effectLst/>
                  <a:ea typeface="ＭＳ 明朝"/>
                  <a:cs typeface="Times New Roman"/>
                </a:endParaRPr>
              </a:p>
            </p:txBody>
          </p:sp>
        </p:grpSp>
        <p:grpSp>
          <p:nvGrpSpPr>
            <p:cNvPr id="11" name="Group 42"/>
            <p:cNvGrpSpPr/>
            <p:nvPr/>
          </p:nvGrpSpPr>
          <p:grpSpPr>
            <a:xfrm>
              <a:off x="3166110" y="457200"/>
              <a:ext cx="834390" cy="635635"/>
              <a:chOff x="0" y="0"/>
              <a:chExt cx="834390" cy="635635"/>
            </a:xfrm>
          </p:grpSpPr>
          <p:sp>
            <p:nvSpPr>
              <p:cNvPr id="19" name="Oval 18"/>
              <p:cNvSpPr/>
              <p:nvPr/>
            </p:nvSpPr>
            <p:spPr>
              <a:xfrm>
                <a:off x="377190" y="114300"/>
                <a:ext cx="457200" cy="342900"/>
              </a:xfrm>
              <a:prstGeom prst="ellipse">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800">
                    <a:effectLst/>
                    <a:ea typeface="ＭＳ 明朝"/>
                    <a:cs typeface="Times New Roman"/>
                  </a:rPr>
                  <a:t>S3</a:t>
                </a:r>
                <a:endParaRPr lang="en-US" sz="1200">
                  <a:effectLst/>
                  <a:ea typeface="ＭＳ 明朝"/>
                  <a:cs typeface="Times New Roman"/>
                </a:endParaRPr>
              </a:p>
            </p:txBody>
          </p:sp>
          <p:cxnSp>
            <p:nvCxnSpPr>
              <p:cNvPr id="20" name="Straight Arrow Connector 19"/>
              <p:cNvCxnSpPr/>
              <p:nvPr/>
            </p:nvCxnSpPr>
            <p:spPr>
              <a:xfrm flipH="1">
                <a:off x="148590" y="228600"/>
                <a:ext cx="2286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H="1">
                <a:off x="148590" y="381000"/>
                <a:ext cx="2286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Text Box 28"/>
              <p:cNvSpPr txBox="1"/>
              <p:nvPr/>
            </p:nvSpPr>
            <p:spPr>
              <a:xfrm>
                <a:off x="34290" y="407035"/>
                <a:ext cx="377190" cy="2286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a:effectLst/>
                    <a:ea typeface="ＭＳ 明朝"/>
                    <a:cs typeface="Times New Roman"/>
                  </a:rPr>
                  <a:t>T</a:t>
                </a:r>
                <a:r>
                  <a:rPr lang="en-US" sz="1100" baseline="-25000">
                    <a:effectLst/>
                    <a:ea typeface="ＭＳ 明朝"/>
                    <a:cs typeface="Times New Roman"/>
                  </a:rPr>
                  <a:t>3</a:t>
                </a:r>
                <a:endParaRPr lang="en-US" sz="1200">
                  <a:effectLst/>
                  <a:ea typeface="ＭＳ 明朝"/>
                  <a:cs typeface="Times New Roman"/>
                </a:endParaRPr>
              </a:p>
            </p:txBody>
          </p:sp>
          <p:sp>
            <p:nvSpPr>
              <p:cNvPr id="23" name="Text Box 32"/>
              <p:cNvSpPr txBox="1"/>
              <p:nvPr/>
            </p:nvSpPr>
            <p:spPr>
              <a:xfrm>
                <a:off x="0" y="0"/>
                <a:ext cx="377190" cy="2286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a:effectLst/>
                    <a:ea typeface="ＭＳ 明朝"/>
                    <a:cs typeface="Times New Roman"/>
                  </a:rPr>
                  <a:t>H</a:t>
                </a:r>
                <a:r>
                  <a:rPr lang="en-US" sz="1100" baseline="-25000">
                    <a:effectLst/>
                    <a:ea typeface="ＭＳ 明朝"/>
                    <a:cs typeface="Times New Roman"/>
                  </a:rPr>
                  <a:t>3</a:t>
                </a:r>
                <a:endParaRPr lang="en-US" sz="1200">
                  <a:effectLst/>
                  <a:ea typeface="ＭＳ 明朝"/>
                  <a:cs typeface="Times New Roman"/>
                </a:endParaRPr>
              </a:p>
            </p:txBody>
          </p:sp>
        </p:grpSp>
        <p:grpSp>
          <p:nvGrpSpPr>
            <p:cNvPr id="12" name="Group 43"/>
            <p:cNvGrpSpPr/>
            <p:nvPr/>
          </p:nvGrpSpPr>
          <p:grpSpPr>
            <a:xfrm>
              <a:off x="0" y="342900"/>
              <a:ext cx="834390" cy="685800"/>
              <a:chOff x="0" y="0"/>
              <a:chExt cx="834390" cy="685800"/>
            </a:xfrm>
          </p:grpSpPr>
          <p:sp>
            <p:nvSpPr>
              <p:cNvPr id="14" name="Oval 13"/>
              <p:cNvSpPr/>
              <p:nvPr/>
            </p:nvSpPr>
            <p:spPr>
              <a:xfrm>
                <a:off x="0" y="228600"/>
                <a:ext cx="457200" cy="342900"/>
              </a:xfrm>
              <a:prstGeom prst="ellipse">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800">
                    <a:effectLst/>
                    <a:ea typeface="ＭＳ 明朝"/>
                    <a:cs typeface="Times New Roman"/>
                  </a:rPr>
                  <a:t>S4</a:t>
                </a:r>
                <a:endParaRPr lang="en-US" sz="1200">
                  <a:effectLst/>
                  <a:ea typeface="ＭＳ 明朝"/>
                  <a:cs typeface="Times New Roman"/>
                </a:endParaRPr>
              </a:p>
            </p:txBody>
          </p:sp>
          <p:cxnSp>
            <p:nvCxnSpPr>
              <p:cNvPr id="15" name="Straight Arrow Connector 14"/>
              <p:cNvCxnSpPr/>
              <p:nvPr/>
            </p:nvCxnSpPr>
            <p:spPr>
              <a:xfrm rot="10800000" flipH="1">
                <a:off x="457200" y="304800"/>
                <a:ext cx="2286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10800000" flipH="1">
                <a:off x="457200" y="457200"/>
                <a:ext cx="2286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 Box 29"/>
              <p:cNvSpPr txBox="1"/>
              <p:nvPr/>
            </p:nvSpPr>
            <p:spPr>
              <a:xfrm>
                <a:off x="457200" y="457200"/>
                <a:ext cx="377190" cy="2286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a:effectLst/>
                    <a:ea typeface="ＭＳ 明朝"/>
                    <a:cs typeface="Times New Roman"/>
                  </a:rPr>
                  <a:t>T</a:t>
                </a:r>
                <a:r>
                  <a:rPr lang="en-US" sz="1100" baseline="-25000">
                    <a:effectLst/>
                    <a:ea typeface="ＭＳ 明朝"/>
                    <a:cs typeface="Times New Roman"/>
                  </a:rPr>
                  <a:t>4</a:t>
                </a:r>
                <a:endParaRPr lang="en-US" sz="1200">
                  <a:effectLst/>
                  <a:ea typeface="ＭＳ 明朝"/>
                  <a:cs typeface="Times New Roman"/>
                </a:endParaRPr>
              </a:p>
            </p:txBody>
          </p:sp>
          <p:sp>
            <p:nvSpPr>
              <p:cNvPr id="18" name="Text Box 33"/>
              <p:cNvSpPr txBox="1"/>
              <p:nvPr/>
            </p:nvSpPr>
            <p:spPr>
              <a:xfrm>
                <a:off x="457200" y="0"/>
                <a:ext cx="377190" cy="2286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100">
                    <a:effectLst/>
                    <a:ea typeface="ＭＳ 明朝"/>
                    <a:cs typeface="Times New Roman"/>
                  </a:rPr>
                  <a:t>H</a:t>
                </a:r>
                <a:r>
                  <a:rPr lang="en-US" sz="1100" baseline="-25000">
                    <a:effectLst/>
                    <a:ea typeface="ＭＳ 明朝"/>
                    <a:cs typeface="Times New Roman"/>
                  </a:rPr>
                  <a:t>4</a:t>
                </a:r>
                <a:endParaRPr lang="en-US" sz="1200">
                  <a:effectLst/>
                  <a:ea typeface="ＭＳ 明朝"/>
                  <a:cs typeface="Times New Roman"/>
                </a:endParaRPr>
              </a:p>
            </p:txBody>
          </p:sp>
        </p:grpSp>
      </p:grpSp>
      <p:sp>
        <p:nvSpPr>
          <p:cNvPr id="38" name="TextBox 37"/>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251012" y="1124071"/>
            <a:ext cx="8641975" cy="2152529"/>
          </a:xfrm>
        </p:spPr>
        <p:txBody>
          <a:bodyPr/>
          <a:lstStyle/>
          <a:p>
            <a:r>
              <a:rPr lang="en-US" sz="2000" b="1" dirty="0" err="1" smtClean="0"/>
              <a:t>TPS</a:t>
            </a:r>
            <a:r>
              <a:rPr lang="en-US" sz="2000" b="1" dirty="0" smtClean="0"/>
              <a:t> Strategy – What Instructor does</a:t>
            </a:r>
          </a:p>
          <a:p>
            <a:pPr marL="268288" indent="-268288">
              <a:buSzPct val="75000"/>
            </a:pPr>
            <a:r>
              <a:rPr lang="en-IN" sz="1800" dirty="0" smtClean="0"/>
              <a:t>Think (~2 minutes)</a:t>
            </a:r>
          </a:p>
          <a:p>
            <a:pPr marL="0" indent="0">
              <a:buSzPct val="75000"/>
            </a:pPr>
            <a:r>
              <a:rPr lang="en-IN" sz="1800" dirty="0" smtClean="0"/>
              <a:t>Instruction: Assuming that Temperature and Humidity of a station are two Boolean variables </a:t>
            </a:r>
            <a:r>
              <a:rPr lang="en-IN" sz="1800" dirty="0" err="1" smtClean="0"/>
              <a:t>Tn</a:t>
            </a:r>
            <a:r>
              <a:rPr lang="en-IN" sz="1800" dirty="0" smtClean="0"/>
              <a:t> and </a:t>
            </a:r>
            <a:r>
              <a:rPr lang="en-IN" sz="1800" dirty="0" err="1" smtClean="0"/>
              <a:t>Hn</a:t>
            </a:r>
            <a:r>
              <a:rPr lang="en-IN" sz="1800" dirty="0" smtClean="0"/>
              <a:t> (where n is the station number) as given in the fig, </a:t>
            </a:r>
          </a:p>
          <a:p>
            <a:pPr marL="0" indent="0">
              <a:buSzPct val="75000"/>
            </a:pPr>
            <a:r>
              <a:rPr lang="en-IN" sz="1800" dirty="0" smtClean="0"/>
              <a:t>Think individually and identify the scenario (Boolean expression) in which a high output will occur from an area.</a:t>
            </a:r>
          </a:p>
          <a:p>
            <a:pPr marL="268288" indent="-268288">
              <a:buSzPct val="75000"/>
            </a:pPr>
            <a:endParaRPr lang="en-IN" sz="2000" dirty="0" smtClean="0"/>
          </a:p>
        </p:txBody>
      </p:sp>
      <p:sp>
        <p:nvSpPr>
          <p:cNvPr id="11" name="TextBox 10"/>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251012" y="1124071"/>
            <a:ext cx="8641975" cy="3689975"/>
          </a:xfrm>
        </p:spPr>
        <p:txBody>
          <a:bodyPr/>
          <a:lstStyle/>
          <a:p>
            <a:r>
              <a:rPr lang="en-US" sz="2000" b="1" dirty="0" err="1" smtClean="0"/>
              <a:t>TPS</a:t>
            </a:r>
            <a:r>
              <a:rPr lang="en-US" sz="2000" b="1" dirty="0" smtClean="0"/>
              <a:t> Strategy – What Instructor does</a:t>
            </a:r>
          </a:p>
          <a:p>
            <a:pPr marL="268288" indent="-268288">
              <a:buSzPct val="75000"/>
            </a:pPr>
            <a:r>
              <a:rPr lang="en-IN" sz="1800" dirty="0" smtClean="0"/>
              <a:t>Pair (~5 minutes)</a:t>
            </a:r>
          </a:p>
          <a:p>
            <a:pPr marL="88900" indent="-88900">
              <a:buSzPct val="75000"/>
              <a:tabLst>
                <a:tab pos="0" algn="l"/>
                <a:tab pos="179388" algn="l"/>
              </a:tabLst>
            </a:pPr>
            <a:r>
              <a:rPr lang="en-IN" sz="1800" dirty="0" smtClean="0"/>
              <a:t>Instruction: Now pair up and compare your answers. Agree on one final answer.</a:t>
            </a:r>
          </a:p>
          <a:p>
            <a:pPr marL="0" indent="0">
              <a:buSzPct val="75000"/>
            </a:pPr>
            <a:r>
              <a:rPr lang="en-IN" sz="1800" dirty="0" smtClean="0"/>
              <a:t>While students are pairing and discussing, instructor goes to 2~3 sections to see </a:t>
            </a:r>
          </a:p>
          <a:p>
            <a:pPr marL="0" indent="0">
              <a:buSzPct val="75000"/>
            </a:pPr>
            <a:r>
              <a:rPr lang="en-IN" sz="1800" dirty="0" smtClean="0"/>
              <a:t>what they are doing.</a:t>
            </a:r>
          </a:p>
          <a:p>
            <a:pPr marL="0" indent="0">
              <a:buSzPct val="75000"/>
            </a:pPr>
            <a:r>
              <a:rPr lang="en-IN" sz="1800" dirty="0" smtClean="0"/>
              <a:t>Now assuming that two variables A and B, as shown in table, are used to select sensor output based on time, develop a Boolean expression to combine time selection</a:t>
            </a:r>
          </a:p>
          <a:p>
            <a:pPr marL="0" indent="0">
              <a:buSzPct val="75000"/>
            </a:pPr>
            <a:r>
              <a:rPr lang="en-IN" sz="1800" dirty="0" smtClean="0"/>
              <a:t>and output selection.</a:t>
            </a:r>
          </a:p>
          <a:p>
            <a:pPr marL="268288" indent="-268288">
              <a:buSzPct val="75000"/>
            </a:pPr>
            <a:r>
              <a:rPr lang="en-IN" sz="1800" dirty="0" smtClean="0"/>
              <a:t>i.e. </a:t>
            </a:r>
            <a:r>
              <a:rPr lang="en-IN" sz="1800" dirty="0" err="1" smtClean="0"/>
              <a:t>A,B</a:t>
            </a:r>
            <a:r>
              <a:rPr lang="en-IN" sz="1800" dirty="0" smtClean="0"/>
              <a:t> and output (</a:t>
            </a:r>
            <a:r>
              <a:rPr lang="en-IN" sz="1800" dirty="0" err="1" smtClean="0"/>
              <a:t>T+H</a:t>
            </a:r>
            <a:r>
              <a:rPr lang="en-IN" sz="1800" dirty="0" smtClean="0"/>
              <a:t>)</a:t>
            </a:r>
          </a:p>
          <a:p>
            <a:pPr marL="268288" indent="-268288">
              <a:buSzPct val="75000"/>
            </a:pPr>
            <a:endParaRPr lang="en-IN" sz="2000" dirty="0" smtClean="0"/>
          </a:p>
        </p:txBody>
      </p:sp>
      <p:sp>
        <p:nvSpPr>
          <p:cNvPr id="11" name="TextBox 10"/>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pic>
        <p:nvPicPr>
          <p:cNvPr id="12" name="Picture 11" descr="4673 copy.png"/>
          <p:cNvPicPr>
            <a:picLocks noChangeAspect="1"/>
          </p:cNvPicPr>
          <p:nvPr/>
        </p:nvPicPr>
        <p:blipFill>
          <a:blip r:embed="rId2" cstate="print"/>
          <a:stretch>
            <a:fillRect/>
          </a:stretch>
        </p:blipFill>
        <p:spPr>
          <a:xfrm>
            <a:off x="3626549" y="3675933"/>
            <a:ext cx="1764961" cy="1103100"/>
          </a:xfrm>
          <a:prstGeom prst="rect">
            <a:avLst/>
          </a:prstGeom>
        </p:spPr>
      </p:pic>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13" name="Content Placeholder 4"/>
          <p:cNvSpPr txBox="1">
            <a:spLocks/>
          </p:cNvSpPr>
          <p:nvPr/>
        </p:nvSpPr>
        <p:spPr>
          <a:xfrm>
            <a:off x="1952194" y="3768898"/>
            <a:ext cx="4547431" cy="428499"/>
          </a:xfrm>
          <a:prstGeom prst="rect">
            <a:avLst/>
          </a:prstGeom>
        </p:spPr>
        <p:txBody>
          <a:bodyPr lIns="91420" tIns="45710" rIns="91420" bIns="45710"/>
          <a:lstStyle>
            <a:lvl1pPr marL="342900" indent="-342900" algn="l" rtl="0" eaLnBrk="0" fontAlgn="base" hangingPunct="0">
              <a:spcBef>
                <a:spcPct val="20000"/>
              </a:spcBef>
              <a:spcAft>
                <a:spcPct val="0"/>
              </a:spcAft>
              <a:buFont typeface="Arial" charset="0"/>
              <a:buNone/>
              <a:defRPr sz="2400" b="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itchFamily="2" charset="2"/>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Ø"/>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pPr>
            <a:endParaRPr lang="en-US" sz="2000" dirty="0" smtClean="0">
              <a:solidFill>
                <a:schemeClr val="bg1"/>
              </a:solidFill>
            </a:endParaRPr>
          </a:p>
        </p:txBody>
      </p:sp>
      <p:sp>
        <p:nvSpPr>
          <p:cNvPr id="9" name="Content Placeholder 2"/>
          <p:cNvSpPr>
            <a:spLocks noGrp="1"/>
          </p:cNvSpPr>
          <p:nvPr>
            <p:ph idx="11"/>
          </p:nvPr>
        </p:nvSpPr>
        <p:spPr>
          <a:xfrm>
            <a:off x="251012" y="1124072"/>
            <a:ext cx="8641975" cy="3419353"/>
          </a:xfrm>
        </p:spPr>
        <p:txBody>
          <a:bodyPr/>
          <a:lstStyle/>
          <a:p>
            <a:r>
              <a:rPr lang="en-US" sz="2000" b="1" dirty="0" err="1" smtClean="0"/>
              <a:t>TPS</a:t>
            </a:r>
            <a:r>
              <a:rPr lang="en-US" sz="2000" b="1" dirty="0" smtClean="0"/>
              <a:t> Strategy – What Instructor does</a:t>
            </a:r>
          </a:p>
          <a:p>
            <a:pPr marL="268288" indent="-268288">
              <a:buSzPct val="75000"/>
            </a:pPr>
            <a:r>
              <a:rPr lang="en-IN" sz="1800" dirty="0" smtClean="0"/>
              <a:t>Share (~8 minutes)</a:t>
            </a:r>
          </a:p>
          <a:p>
            <a:pPr marL="0" indent="0">
              <a:buSzPct val="75000"/>
              <a:tabLst>
                <a:tab pos="0" algn="l"/>
              </a:tabLst>
            </a:pPr>
            <a:r>
              <a:rPr lang="en-IN" sz="1800" dirty="0" smtClean="0"/>
              <a:t>Instructor asks a group to share their answer with class and see whether there are different answers. After sharing is done, instructor gives feedback on the correct solution and how minimizations using Boolean expressions play a major role in real life </a:t>
            </a:r>
          </a:p>
          <a:p>
            <a:pPr marL="0" indent="0">
              <a:buSzPct val="75000"/>
              <a:tabLst>
                <a:tab pos="0" algn="l"/>
              </a:tabLst>
            </a:pPr>
            <a:r>
              <a:rPr lang="en-IN" sz="1800" dirty="0" smtClean="0"/>
              <a:t>applications, like Multiplexer. </a:t>
            </a:r>
          </a:p>
          <a:p>
            <a:pPr marL="0" indent="0">
              <a:buSzPct val="75000"/>
              <a:tabLst>
                <a:tab pos="88900" algn="l"/>
              </a:tabLst>
            </a:pPr>
            <a:r>
              <a:rPr lang="en-IN" sz="1800" dirty="0" smtClean="0"/>
              <a:t>In the next iteration of </a:t>
            </a:r>
            <a:r>
              <a:rPr lang="en-IN" sz="1800" dirty="0" err="1" smtClean="0"/>
              <a:t>TPS</a:t>
            </a:r>
            <a:r>
              <a:rPr lang="en-IN" sz="1800" dirty="0" smtClean="0"/>
              <a:t>, in the Think Phase we ask students to convert the Boolean   expression in the form of </a:t>
            </a:r>
            <a:r>
              <a:rPr lang="en-IN" sz="1800" dirty="0" err="1" smtClean="0"/>
              <a:t>NAND</a:t>
            </a:r>
            <a:r>
              <a:rPr lang="en-IN" sz="1800" dirty="0" smtClean="0"/>
              <a:t> only logic using </a:t>
            </a:r>
            <a:r>
              <a:rPr lang="en-IN" sz="1800" dirty="0" err="1" smtClean="0"/>
              <a:t>DeMorgan’s</a:t>
            </a:r>
            <a:r>
              <a:rPr lang="en-IN" sz="1800" dirty="0" smtClean="0"/>
              <a:t> Theorem and identities.</a:t>
            </a:r>
          </a:p>
          <a:p>
            <a:pPr marL="268288" indent="-268288">
              <a:buSzPct val="75000"/>
            </a:pPr>
            <a:r>
              <a:rPr lang="en-IN" sz="1800" dirty="0" smtClean="0"/>
              <a:t>In the pair phase we ask students to compare the answers.</a:t>
            </a:r>
          </a:p>
          <a:p>
            <a:pPr marL="268288" indent="-268288">
              <a:buSzPct val="75000"/>
            </a:pPr>
            <a:r>
              <a:rPr lang="en-IN" sz="1800" dirty="0" smtClean="0"/>
              <a:t>In the share phase again the different answers are sought</a:t>
            </a:r>
            <a:r>
              <a:rPr lang="en-IN" sz="2000" dirty="0" smtClean="0"/>
              <a:t>. </a:t>
            </a:r>
          </a:p>
          <a:p>
            <a:pPr marL="268288" indent="-268288">
              <a:buSzPct val="75000"/>
            </a:pPr>
            <a:endParaRPr lang="en-IN" sz="2000" dirty="0" smtClean="0"/>
          </a:p>
        </p:txBody>
      </p:sp>
      <p:sp>
        <p:nvSpPr>
          <p:cNvPr id="11" name="TextBox 10"/>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7882" y="410752"/>
            <a:ext cx="6493386" cy="581040"/>
          </a:xfrm>
        </p:spPr>
        <p:txBody>
          <a:bodyPr/>
          <a:lstStyle/>
          <a:p>
            <a:r>
              <a:rPr lang="en-US" dirty="0" smtClean="0">
                <a:latin typeface="Calibri" pitchFamily="34" charset="0"/>
                <a:cs typeface="Calibri" pitchFamily="34" charset="0"/>
              </a:rPr>
              <a:t>In-class Activity Design -2</a:t>
            </a:r>
            <a:endParaRPr lang="en-IN" dirty="0">
              <a:latin typeface="Calibri" pitchFamily="34" charset="0"/>
              <a:cs typeface="Calibri" pitchFamily="34" charset="0"/>
            </a:endParaRPr>
          </a:p>
        </p:txBody>
      </p:sp>
      <p:sp>
        <p:nvSpPr>
          <p:cNvPr id="9" name="Content Placeholder 2"/>
          <p:cNvSpPr>
            <a:spLocks noGrp="1"/>
          </p:cNvSpPr>
          <p:nvPr>
            <p:ph idx="11"/>
          </p:nvPr>
        </p:nvSpPr>
        <p:spPr>
          <a:xfrm>
            <a:off x="251012" y="1124072"/>
            <a:ext cx="8641975" cy="471646"/>
          </a:xfrm>
        </p:spPr>
        <p:txBody>
          <a:bodyPr/>
          <a:lstStyle/>
          <a:p>
            <a:pPr marL="268288" lvl="0" indent="-268288">
              <a:buSzPct val="75000"/>
            </a:pPr>
            <a:r>
              <a:rPr lang="en-IN" sz="2000" b="1" dirty="0" smtClean="0"/>
              <a:t>Justify why the above is an active learning strategy</a:t>
            </a:r>
          </a:p>
          <a:p>
            <a:pPr marL="268288" indent="-268288">
              <a:buSzPct val="75000"/>
            </a:pPr>
            <a:endParaRPr lang="en-IN" sz="1800" dirty="0" smtClean="0"/>
          </a:p>
          <a:p>
            <a:pPr marL="268288" indent="-268288">
              <a:buSzPct val="75000"/>
            </a:pPr>
            <a:endParaRPr lang="en-IN" sz="2000" dirty="0" smtClean="0"/>
          </a:p>
        </p:txBody>
      </p:sp>
      <p:sp>
        <p:nvSpPr>
          <p:cNvPr id="7" name="Content Placeholder 2"/>
          <p:cNvSpPr txBox="1">
            <a:spLocks/>
          </p:cNvSpPr>
          <p:nvPr/>
        </p:nvSpPr>
        <p:spPr>
          <a:xfrm>
            <a:off x="251007" y="1536457"/>
            <a:ext cx="8641975" cy="1681856"/>
          </a:xfrm>
          <a:prstGeom prst="rect">
            <a:avLst/>
          </a:prstGeom>
        </p:spPr>
        <p:txBody>
          <a:bodyPr lIns="91420" tIns="45710" rIns="91420" bIns="45710"/>
          <a:lstStyle/>
          <a:p>
            <a:pPr marR="0" lvl="0" algn="l" defTabSz="914400" rtl="0" eaLnBrk="0" fontAlgn="base" latinLnBrk="0" hangingPunct="0">
              <a:lnSpc>
                <a:spcPct val="100000"/>
              </a:lnSpc>
              <a:spcBef>
                <a:spcPct val="20000"/>
              </a:spcBef>
              <a:spcAft>
                <a:spcPct val="0"/>
              </a:spcAft>
              <a:buClrTx/>
              <a:buSzPct val="75000"/>
              <a:buFont typeface="Arial" charset="0"/>
              <a:buNone/>
              <a:tabLst/>
              <a:defRPr/>
            </a:pPr>
            <a:r>
              <a:rPr kumimoji="0" lang="en-IN" sz="1800" b="0" i="0" u="none" strike="noStrike" kern="1200" cap="none" spc="0" normalizeH="0" baseline="0" noProof="0" dirty="0" smtClean="0">
                <a:ln>
                  <a:noFill/>
                </a:ln>
                <a:solidFill>
                  <a:schemeClr val="tx1"/>
                </a:solidFill>
                <a:effectLst/>
                <a:uLnTx/>
                <a:uFillTx/>
                <a:latin typeface="+mn-lt"/>
                <a:ea typeface="+mn-ea"/>
                <a:cs typeface="+mn-cs"/>
              </a:rPr>
              <a:t>In both the above strategies, students are required to go beyond mere listening and execution of prescribed steps. They are required to think deeply about the content they were familiarized in out-of-class and do higher order thinking.</a:t>
            </a:r>
          </a:p>
          <a:p>
            <a:pPr marL="268288" marR="0" lvl="0" indent="-268288" algn="l" defTabSz="914400" rtl="0" eaLnBrk="0" fontAlgn="base" latinLnBrk="0" hangingPunct="0">
              <a:lnSpc>
                <a:spcPct val="100000"/>
              </a:lnSpc>
              <a:spcBef>
                <a:spcPct val="20000"/>
              </a:spcBef>
              <a:spcAft>
                <a:spcPct val="0"/>
              </a:spcAft>
              <a:buClrTx/>
              <a:buSzPct val="75000"/>
              <a:buFont typeface="Arial" charset="0"/>
              <a:buNone/>
              <a:tabLst/>
              <a:defRPr/>
            </a:pPr>
            <a:r>
              <a:rPr kumimoji="0" lang="en-IN" sz="1800" b="0" i="0" u="none" strike="noStrike" kern="1200" cap="none" spc="0" normalizeH="0" baseline="0" noProof="0" dirty="0" smtClean="0">
                <a:ln>
                  <a:noFill/>
                </a:ln>
                <a:solidFill>
                  <a:schemeClr val="tx1"/>
                </a:solidFill>
                <a:effectLst/>
                <a:uLnTx/>
                <a:uFillTx/>
                <a:latin typeface="+mn-lt"/>
                <a:ea typeface="+mn-ea"/>
                <a:cs typeface="+mn-cs"/>
              </a:rPr>
              <a:t>There is also feedback provided (either through peer discussion or instructor summary)</a:t>
            </a:r>
          </a:p>
          <a:p>
            <a:pPr marL="268288" marR="0" lvl="0" indent="-268288" algn="l" defTabSz="914400" rtl="0" eaLnBrk="0" fontAlgn="base" latinLnBrk="0" hangingPunct="0">
              <a:lnSpc>
                <a:spcPct val="100000"/>
              </a:lnSpc>
              <a:spcBef>
                <a:spcPct val="20000"/>
              </a:spcBef>
              <a:spcAft>
                <a:spcPct val="0"/>
              </a:spcAft>
              <a:buClrTx/>
              <a:buSzPct val="75000"/>
              <a:buFont typeface="Arial" charset="0"/>
              <a:buNone/>
              <a:tabLst/>
              <a:defRPr/>
            </a:pPr>
            <a:endParaRPr kumimoji="0" lang="en-IN" sz="20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2" name="TextBox 11"/>
          <p:cNvSpPr txBox="1"/>
          <p:nvPr/>
        </p:nvSpPr>
        <p:spPr>
          <a:xfrm>
            <a:off x="7020484" y="4257464"/>
            <a:ext cx="1879041" cy="523220"/>
          </a:xfrm>
          <a:prstGeom prst="rect">
            <a:avLst/>
          </a:prstGeom>
          <a:solidFill>
            <a:srgbClr val="C1272D"/>
          </a:solidFill>
        </p:spPr>
        <p:txBody>
          <a:bodyPr wrap="none" rtlCol="0">
            <a:spAutoFit/>
          </a:bodyPr>
          <a:lstStyle/>
          <a:p>
            <a:r>
              <a:rPr lang="en-US" sz="2800" dirty="0" smtClean="0">
                <a:solidFill>
                  <a:schemeClr val="bg1"/>
                </a:solidFill>
              </a:rPr>
              <a:t>EXAMPLE</a:t>
            </a:r>
            <a:endParaRPr lang="en-US" sz="2800" dirty="0">
              <a:solidFill>
                <a:schemeClr val="bg1"/>
              </a:solidFill>
            </a:endParaRPr>
          </a:p>
        </p:txBody>
      </p:sp>
    </p:spTree>
    <p:extLst>
      <p:ext uri="{BB962C8B-B14F-4D97-AF65-F5344CB8AC3E}">
        <p14:creationId xmlns:p14="http://schemas.microsoft.com/office/powerpoint/2010/main" xmlns="" val="20047997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2844</TotalTime>
  <Words>1992</Words>
  <Application>Microsoft Office PowerPoint</Application>
  <PresentationFormat>On-screen Show (16:9)</PresentationFormat>
  <Paragraphs>314</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FLIPPED CLASSROOM ACTIVITY CONSTRUCTOR – USING EXISTING CONTENT</vt:lpstr>
      <vt:lpstr>About this constructor</vt:lpstr>
      <vt:lpstr>Table of Contents</vt:lpstr>
      <vt:lpstr>About you</vt:lpstr>
      <vt:lpstr>Archana Gupta</vt:lpstr>
      <vt:lpstr>Jayakrishnan M</vt:lpstr>
      <vt:lpstr>Out-of-class Segment</vt:lpstr>
      <vt:lpstr>About Out-of-Class Segment</vt:lpstr>
      <vt:lpstr>Out-of-class Activity Design -1</vt:lpstr>
      <vt:lpstr>Out-of-class Activity Design-1</vt:lpstr>
      <vt:lpstr>Guidelines for Video Selection - 1</vt:lpstr>
      <vt:lpstr>Guidelines for Video Selection - 1</vt:lpstr>
      <vt:lpstr>Guidelines for Video Selection - 2</vt:lpstr>
      <vt:lpstr>Out-of-class Activity Design - 2</vt:lpstr>
      <vt:lpstr>Out-of-class Activity Design - 2</vt:lpstr>
      <vt:lpstr>Guideline for Designing Assessments</vt:lpstr>
      <vt:lpstr>Out-of-class Activity Design - 3</vt:lpstr>
      <vt:lpstr>Out-of-class Activity Design - 3</vt:lpstr>
      <vt:lpstr>Out-of-class Activity Design - 3</vt:lpstr>
      <vt:lpstr>Out-of-class Activity Design - 3</vt:lpstr>
      <vt:lpstr>In-class Segment</vt:lpstr>
      <vt:lpstr>About In-Class Segment</vt:lpstr>
      <vt:lpstr>In-class Activity Design -1</vt:lpstr>
      <vt:lpstr>In-class Activity Design -1</vt:lpstr>
      <vt:lpstr>In-class Activity Design -2</vt:lpstr>
      <vt:lpstr>In-class Activity Design -2</vt:lpstr>
      <vt:lpstr>In-class Activity Design -2</vt:lpstr>
      <vt:lpstr>In-class Activity Design -2</vt:lpstr>
      <vt:lpstr>In-class Activity Design -2</vt:lpstr>
      <vt:lpstr>In-class Activity Design -2</vt:lpstr>
      <vt:lpstr>In-class Activity Design -2</vt:lpstr>
      <vt:lpstr>In-class Activity Design -2</vt:lpstr>
      <vt:lpstr>In-class Activity Design -2</vt:lpstr>
      <vt:lpstr>In-class Activity Design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Sandeep</dc:creator>
  <cp:lastModifiedBy>Acer</cp:lastModifiedBy>
  <cp:revision>432</cp:revision>
  <dcterms:created xsi:type="dcterms:W3CDTF">2015-03-23T11:30:00Z</dcterms:created>
  <dcterms:modified xsi:type="dcterms:W3CDTF">2018-11-25T10:22:01Z</dcterms:modified>
</cp:coreProperties>
</file>